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78" r:id="rId3"/>
    <p:sldId id="279" r:id="rId4"/>
    <p:sldId id="280" r:id="rId5"/>
    <p:sldId id="290" r:id="rId6"/>
    <p:sldId id="277" r:id="rId7"/>
    <p:sldId id="303" r:id="rId8"/>
    <p:sldId id="281" r:id="rId9"/>
    <p:sldId id="283" r:id="rId10"/>
    <p:sldId id="284" r:id="rId11"/>
    <p:sldId id="285" r:id="rId12"/>
    <p:sldId id="286" r:id="rId13"/>
    <p:sldId id="265" r:id="rId14"/>
    <p:sldId id="289" r:id="rId15"/>
    <p:sldId id="287" r:id="rId16"/>
    <p:sldId id="288" r:id="rId17"/>
    <p:sldId id="291" r:id="rId18"/>
    <p:sldId id="293" r:id="rId19"/>
    <p:sldId id="292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3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74B1E-F6B5-40E7-91F5-B235B219BF62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32FB8-9352-4086-A757-602605517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1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75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96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76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09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04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8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70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97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9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9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4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8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4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7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70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9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2FB8-9352-4086-A757-6026055173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3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DEA3F-AE9C-1965-5716-9FCFB0B29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DD481-C2A3-530D-6D0D-E06056423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8D3F4-01B7-6B5B-8300-1E3C04AD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3AC1F-63F2-57DF-3E2A-D5FC8193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9EA6E-C742-289B-4B28-D64083F8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EF77-6B48-53B1-A9D1-8F1EF590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395E0-18F4-3F0F-AE2F-0916368BF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57433-79B0-D3A0-8DA4-6CEA189E3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6D86E-0988-84F9-4B31-DA880A5B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421A2-78A6-594B-2C30-FBF28C88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13C9C-BEF8-B1CF-9264-37F640D3D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89360C-56D9-1D75-4D36-EB0761487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EAB82-52D6-BED8-1D25-99C0715C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93786-1351-D5C1-40C7-462DB913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9131-6736-C5EB-0EA5-BEA16184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0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8B-F19D-EBB6-EADB-EDDF638F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5274-7116-C2B7-8F3D-4E958D3FA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6F2F0-4CCA-8868-6BE5-C63CEF12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8BB7B-1459-C0DE-BDFE-6C1AB810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3BD2E-DB2C-27B2-EC57-D834BC68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7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79EB-6761-7E95-A4C0-A2F9EA83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EAA5C-FCC7-2248-6A33-579413F6C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9E78D-52BC-8AF7-B341-6B3BEA09C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D841A-0DA3-B873-F2EF-751F3059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1C989-F9B6-74E4-8079-29B56C52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10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E404-D218-4C37-B8B8-253E2993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1E0C-0E37-5C73-E6ED-FBCC58EE6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536EE-7331-F266-B4C3-BF8FA6D57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01554-AD26-87EF-9584-BE57E661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55E53-B9F1-345B-B890-C632C5014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504A2-FA6D-AD28-6DC6-ED9E89AC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5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D164-0716-32AB-3F78-E6CFCE68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DFFD2-F585-59BC-C4E3-4A9156023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E2841-7E19-B3DD-13B0-9F623BB1D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FD43E-A093-DD22-929B-39906EAE2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61A2A-5205-D951-D16B-06FD87AE4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190E92-13CF-FEAB-6970-33D0E83C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C85EE-F1E4-58DC-84E2-F6EB27F79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DE466-AED1-EF5F-EB46-C3004028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9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1803-022B-C0CE-14F7-5C1A5FB1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0024C-C52E-A8E5-7838-B1BCBE83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B326-5EF7-EB76-9AF5-D0D1D5FA9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07FEA-0466-492B-D7EB-B4BA3B67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15937-0A91-8229-1A18-D8A5FE969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F78F4-1C73-F542-CA27-31DC9147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E7C2D-BF32-2517-FB8C-B49B859C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CF8A-1B0F-6793-5207-1DCB3372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DFAB5-A856-B32E-AE7A-239B1D28D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21E77-5FBF-0B46-2EE3-96A26F6CF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86446-006B-6981-56CC-E4AB4F82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B02B2-B18E-5BBC-E20B-3330F699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79312-92BB-0E7C-FC21-EED54A4E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5EA5-E451-CB8B-9D53-D11BAAE92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EAA3F8-44D0-746A-706F-56042C787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B84B0-079A-703F-6382-250928C0B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5C3D7-8EDB-EBC0-40F0-67235A2C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8947-B8CE-6300-7745-164304C28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8F3ED-4667-C295-DAF2-6EDF0FA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7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897D53-4AD2-8328-31E3-7827E46B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A75F0-EA54-B306-1C46-D6DA8FC8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47BB9-FBAA-2052-E9F0-5CF0C9CDC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DFA7A-EA4F-40C5-BC4E-9489A4E0AE3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C950B-A836-B247-F7C7-8055F9DFF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4B68-919B-28D6-F73D-DE89C2DE4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06E82-9F2A-4140-8ACF-9EFC0507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4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9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36.png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39.png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9/1.2937304" TargetMode="External"/><Relationship Id="rId7" Type="http://schemas.openxmlformats.org/officeDocument/2006/relationships/hyperlink" Target="https://github.com/Dharshannan/FUSE_Li-S_Battery_Modell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electacta.2014.06.033" TargetMode="External"/><Relationship Id="rId5" Type="http://schemas.openxmlformats.org/officeDocument/2006/relationships/hyperlink" Target="https://doi.org/10.1016/j.jpowsour.2013.10.135" TargetMode="External"/><Relationship Id="rId4" Type="http://schemas.openxmlformats.org/officeDocument/2006/relationships/hyperlink" Target="https://doi.org/10.1016/j.electacta.2016.10.03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3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4.png"/><Relationship Id="rId4" Type="http://schemas.openxmlformats.org/officeDocument/2006/relationships/image" Target="../media/image55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8D2D93-515E-B25A-9E4B-A9C6F45C4241}"/>
              </a:ext>
            </a:extLst>
          </p:cNvPr>
          <p:cNvSpPr/>
          <p:nvPr/>
        </p:nvSpPr>
        <p:spPr>
          <a:xfrm>
            <a:off x="0" y="0"/>
            <a:ext cx="11500687" cy="6858000"/>
          </a:xfrm>
          <a:custGeom>
            <a:avLst/>
            <a:gdLst/>
            <a:ahLst/>
            <a:cxnLst/>
            <a:rect l="l" t="t" r="r" b="b"/>
            <a:pathLst>
              <a:path w="11500687" h="6858000">
                <a:moveTo>
                  <a:pt x="8380059" y="2521744"/>
                </a:moveTo>
                <a:lnTo>
                  <a:pt x="8380059" y="2608957"/>
                </a:lnTo>
                <a:lnTo>
                  <a:pt x="8422922" y="2608957"/>
                </a:lnTo>
                <a:cubicBezTo>
                  <a:pt x="8440384" y="2608957"/>
                  <a:pt x="8454176" y="2604939"/>
                  <a:pt x="8464296" y="2596902"/>
                </a:cubicBezTo>
                <a:cubicBezTo>
                  <a:pt x="8474416" y="2588865"/>
                  <a:pt x="8479476" y="2577902"/>
                  <a:pt x="8479476" y="2564011"/>
                </a:cubicBezTo>
                <a:cubicBezTo>
                  <a:pt x="8479476" y="2551708"/>
                  <a:pt x="8475011" y="2541588"/>
                  <a:pt x="8466082" y="2533650"/>
                </a:cubicBezTo>
                <a:cubicBezTo>
                  <a:pt x="8457152" y="2525713"/>
                  <a:pt x="8445345" y="2521744"/>
                  <a:pt x="8430661" y="2521744"/>
                </a:cubicBezTo>
                <a:close/>
                <a:moveTo>
                  <a:pt x="7490067" y="2493169"/>
                </a:moveTo>
                <a:lnTo>
                  <a:pt x="7652885" y="2493169"/>
                </a:lnTo>
                <a:lnTo>
                  <a:pt x="7652885" y="2578596"/>
                </a:lnTo>
                <a:lnTo>
                  <a:pt x="7490067" y="2578596"/>
                </a:lnTo>
                <a:close/>
                <a:moveTo>
                  <a:pt x="5328785" y="2406843"/>
                </a:moveTo>
                <a:lnTo>
                  <a:pt x="5328785" y="2695575"/>
                </a:lnTo>
                <a:lnTo>
                  <a:pt x="5216447" y="2695575"/>
                </a:lnTo>
                <a:lnTo>
                  <a:pt x="5252686" y="2603562"/>
                </a:lnTo>
                <a:close/>
                <a:moveTo>
                  <a:pt x="7287363" y="2390775"/>
                </a:moveTo>
                <a:lnTo>
                  <a:pt x="7414165" y="2390775"/>
                </a:lnTo>
                <a:lnTo>
                  <a:pt x="7414165" y="2695575"/>
                </a:lnTo>
                <a:lnTo>
                  <a:pt x="7287363" y="2695575"/>
                </a:lnTo>
                <a:close/>
                <a:moveTo>
                  <a:pt x="6111919" y="2371130"/>
                </a:moveTo>
                <a:cubicBezTo>
                  <a:pt x="6086320" y="2371130"/>
                  <a:pt x="6066377" y="2380853"/>
                  <a:pt x="6052090" y="2400300"/>
                </a:cubicBezTo>
                <a:cubicBezTo>
                  <a:pt x="6037802" y="2419747"/>
                  <a:pt x="6030659" y="2447231"/>
                  <a:pt x="6030659" y="2482751"/>
                </a:cubicBezTo>
                <a:cubicBezTo>
                  <a:pt x="6030659" y="2517478"/>
                  <a:pt x="6037753" y="2544564"/>
                  <a:pt x="6051941" y="2564011"/>
                </a:cubicBezTo>
                <a:cubicBezTo>
                  <a:pt x="6066129" y="2583458"/>
                  <a:pt x="6085427" y="2593181"/>
                  <a:pt x="6109835" y="2593181"/>
                </a:cubicBezTo>
                <a:cubicBezTo>
                  <a:pt x="6124718" y="2593181"/>
                  <a:pt x="6138113" y="2588816"/>
                  <a:pt x="6150019" y="2580085"/>
                </a:cubicBezTo>
                <a:cubicBezTo>
                  <a:pt x="6161925" y="2571353"/>
                  <a:pt x="6171152" y="2558852"/>
                  <a:pt x="6177701" y="2542580"/>
                </a:cubicBezTo>
                <a:cubicBezTo>
                  <a:pt x="6184249" y="2526308"/>
                  <a:pt x="6187523" y="2506960"/>
                  <a:pt x="6187523" y="2484537"/>
                </a:cubicBezTo>
                <a:cubicBezTo>
                  <a:pt x="6187523" y="2449413"/>
                  <a:pt x="6180777" y="2421732"/>
                  <a:pt x="6167283" y="2401491"/>
                </a:cubicBezTo>
                <a:cubicBezTo>
                  <a:pt x="6153789" y="2381250"/>
                  <a:pt x="6135334" y="2371130"/>
                  <a:pt x="6111919" y="2371130"/>
                </a:cubicBezTo>
                <a:close/>
                <a:moveTo>
                  <a:pt x="4645069" y="2371130"/>
                </a:moveTo>
                <a:cubicBezTo>
                  <a:pt x="4668484" y="2371130"/>
                  <a:pt x="4686939" y="2381250"/>
                  <a:pt x="4700433" y="2401491"/>
                </a:cubicBezTo>
                <a:cubicBezTo>
                  <a:pt x="4713926" y="2421732"/>
                  <a:pt x="4720673" y="2449413"/>
                  <a:pt x="4720673" y="2484537"/>
                </a:cubicBezTo>
                <a:cubicBezTo>
                  <a:pt x="4720673" y="2506960"/>
                  <a:pt x="4717399" y="2526308"/>
                  <a:pt x="4710851" y="2542580"/>
                </a:cubicBezTo>
                <a:cubicBezTo>
                  <a:pt x="4704302" y="2558852"/>
                  <a:pt x="4695075" y="2571353"/>
                  <a:pt x="4683169" y="2580085"/>
                </a:cubicBezTo>
                <a:cubicBezTo>
                  <a:pt x="4671263" y="2588816"/>
                  <a:pt x="4657868" y="2593181"/>
                  <a:pt x="4642985" y="2593181"/>
                </a:cubicBezTo>
                <a:cubicBezTo>
                  <a:pt x="4618577" y="2593181"/>
                  <a:pt x="4599279" y="2583458"/>
                  <a:pt x="4585091" y="2564011"/>
                </a:cubicBezTo>
                <a:cubicBezTo>
                  <a:pt x="4570903" y="2544564"/>
                  <a:pt x="4563809" y="2517478"/>
                  <a:pt x="4563809" y="2482751"/>
                </a:cubicBezTo>
                <a:cubicBezTo>
                  <a:pt x="4563809" y="2447231"/>
                  <a:pt x="4570952" y="2419747"/>
                  <a:pt x="4585240" y="2400300"/>
                </a:cubicBezTo>
                <a:cubicBezTo>
                  <a:pt x="4599527" y="2380853"/>
                  <a:pt x="4619471" y="2371130"/>
                  <a:pt x="4645069" y="2371130"/>
                </a:cubicBezTo>
                <a:close/>
                <a:moveTo>
                  <a:pt x="920794" y="2371130"/>
                </a:moveTo>
                <a:cubicBezTo>
                  <a:pt x="944210" y="2371130"/>
                  <a:pt x="962664" y="2381250"/>
                  <a:pt x="976158" y="2401491"/>
                </a:cubicBezTo>
                <a:cubicBezTo>
                  <a:pt x="989652" y="2421732"/>
                  <a:pt x="996399" y="2449413"/>
                  <a:pt x="996399" y="2484537"/>
                </a:cubicBezTo>
                <a:cubicBezTo>
                  <a:pt x="996399" y="2506960"/>
                  <a:pt x="993125" y="2526308"/>
                  <a:pt x="986576" y="2542580"/>
                </a:cubicBezTo>
                <a:cubicBezTo>
                  <a:pt x="980028" y="2558852"/>
                  <a:pt x="970800" y="2571353"/>
                  <a:pt x="958894" y="2580085"/>
                </a:cubicBezTo>
                <a:cubicBezTo>
                  <a:pt x="946988" y="2588816"/>
                  <a:pt x="933593" y="2593181"/>
                  <a:pt x="918711" y="2593181"/>
                </a:cubicBezTo>
                <a:cubicBezTo>
                  <a:pt x="894303" y="2593181"/>
                  <a:pt x="875005" y="2583458"/>
                  <a:pt x="860816" y="2564011"/>
                </a:cubicBezTo>
                <a:cubicBezTo>
                  <a:pt x="846628" y="2544564"/>
                  <a:pt x="839534" y="2517478"/>
                  <a:pt x="839534" y="2482751"/>
                </a:cubicBezTo>
                <a:cubicBezTo>
                  <a:pt x="839534" y="2447231"/>
                  <a:pt x="846678" y="2419747"/>
                  <a:pt x="860965" y="2400300"/>
                </a:cubicBezTo>
                <a:cubicBezTo>
                  <a:pt x="875253" y="2380853"/>
                  <a:pt x="895196" y="2371130"/>
                  <a:pt x="920794" y="2371130"/>
                </a:cubicBezTo>
                <a:close/>
                <a:moveTo>
                  <a:pt x="8854226" y="2361605"/>
                </a:moveTo>
                <a:cubicBezTo>
                  <a:pt x="8853828" y="2366367"/>
                  <a:pt x="8852440" y="2374206"/>
                  <a:pt x="8850058" y="2385120"/>
                </a:cubicBezTo>
                <a:cubicBezTo>
                  <a:pt x="8847677" y="2396034"/>
                  <a:pt x="8835671" y="2442865"/>
                  <a:pt x="8814042" y="2525613"/>
                </a:cubicBezTo>
                <a:lnTo>
                  <a:pt x="8895600" y="2525613"/>
                </a:lnTo>
                <a:lnTo>
                  <a:pt x="8865834" y="2409528"/>
                </a:lnTo>
                <a:cubicBezTo>
                  <a:pt x="8861667" y="2392462"/>
                  <a:pt x="8858790" y="2376488"/>
                  <a:pt x="8857202" y="2361605"/>
                </a:cubicBezTo>
                <a:close/>
                <a:moveTo>
                  <a:pt x="3577376" y="2361605"/>
                </a:moveTo>
                <a:lnTo>
                  <a:pt x="3580353" y="2361605"/>
                </a:lnTo>
                <a:cubicBezTo>
                  <a:pt x="3581940" y="2376488"/>
                  <a:pt x="3584818" y="2392462"/>
                  <a:pt x="3588985" y="2409528"/>
                </a:cubicBezTo>
                <a:lnTo>
                  <a:pt x="3618751" y="2525613"/>
                </a:lnTo>
                <a:lnTo>
                  <a:pt x="3537193" y="2525613"/>
                </a:lnTo>
                <a:cubicBezTo>
                  <a:pt x="3558823" y="2442865"/>
                  <a:pt x="3570828" y="2396034"/>
                  <a:pt x="3573209" y="2385120"/>
                </a:cubicBezTo>
                <a:cubicBezTo>
                  <a:pt x="3575590" y="2374206"/>
                  <a:pt x="3576980" y="2366367"/>
                  <a:pt x="3577376" y="2361605"/>
                </a:cubicBezTo>
                <a:close/>
                <a:moveTo>
                  <a:pt x="1322035" y="2361010"/>
                </a:moveTo>
                <a:lnTo>
                  <a:pt x="1346443" y="2361010"/>
                </a:lnTo>
                <a:cubicBezTo>
                  <a:pt x="1366088" y="2361010"/>
                  <a:pt x="1380971" y="2365475"/>
                  <a:pt x="1391091" y="2374404"/>
                </a:cubicBezTo>
                <a:cubicBezTo>
                  <a:pt x="1401211" y="2383334"/>
                  <a:pt x="1406272" y="2396530"/>
                  <a:pt x="1406272" y="2413993"/>
                </a:cubicBezTo>
                <a:cubicBezTo>
                  <a:pt x="1406272" y="2448917"/>
                  <a:pt x="1387817" y="2466380"/>
                  <a:pt x="1350907" y="2466380"/>
                </a:cubicBezTo>
                <a:lnTo>
                  <a:pt x="1322035" y="2466380"/>
                </a:lnTo>
                <a:close/>
                <a:moveTo>
                  <a:pt x="10370784" y="2357736"/>
                </a:moveTo>
                <a:lnTo>
                  <a:pt x="10370784" y="2455367"/>
                </a:lnTo>
                <a:lnTo>
                  <a:pt x="10394001" y="2455367"/>
                </a:lnTo>
                <a:cubicBezTo>
                  <a:pt x="10411265" y="2455367"/>
                  <a:pt x="10425156" y="2450505"/>
                  <a:pt x="10435673" y="2440781"/>
                </a:cubicBezTo>
                <a:cubicBezTo>
                  <a:pt x="10446190" y="2431058"/>
                  <a:pt x="10451449" y="2418854"/>
                  <a:pt x="10451449" y="2404170"/>
                </a:cubicBezTo>
                <a:cubicBezTo>
                  <a:pt x="10451449" y="2389882"/>
                  <a:pt x="10447083" y="2378571"/>
                  <a:pt x="10438352" y="2370237"/>
                </a:cubicBezTo>
                <a:cubicBezTo>
                  <a:pt x="10429621" y="2361903"/>
                  <a:pt x="10415929" y="2357736"/>
                  <a:pt x="10397276" y="2357736"/>
                </a:cubicBezTo>
                <a:close/>
                <a:moveTo>
                  <a:pt x="6513159" y="2357736"/>
                </a:moveTo>
                <a:lnTo>
                  <a:pt x="6513159" y="2455367"/>
                </a:lnTo>
                <a:lnTo>
                  <a:pt x="6536377" y="2455367"/>
                </a:lnTo>
                <a:cubicBezTo>
                  <a:pt x="6553641" y="2455367"/>
                  <a:pt x="6567531" y="2450505"/>
                  <a:pt x="6578048" y="2440781"/>
                </a:cubicBezTo>
                <a:cubicBezTo>
                  <a:pt x="6588566" y="2431058"/>
                  <a:pt x="6593824" y="2418854"/>
                  <a:pt x="6593824" y="2404170"/>
                </a:cubicBezTo>
                <a:cubicBezTo>
                  <a:pt x="6593824" y="2389882"/>
                  <a:pt x="6589459" y="2378571"/>
                  <a:pt x="6580727" y="2370237"/>
                </a:cubicBezTo>
                <a:cubicBezTo>
                  <a:pt x="6571996" y="2361903"/>
                  <a:pt x="6558304" y="2357736"/>
                  <a:pt x="6539651" y="2357736"/>
                </a:cubicBezTo>
                <a:close/>
                <a:moveTo>
                  <a:pt x="8380059" y="2354759"/>
                </a:moveTo>
                <a:lnTo>
                  <a:pt x="8380059" y="2435424"/>
                </a:lnTo>
                <a:lnTo>
                  <a:pt x="8417266" y="2435424"/>
                </a:lnTo>
                <a:cubicBezTo>
                  <a:pt x="8431554" y="2435424"/>
                  <a:pt x="8443262" y="2431604"/>
                  <a:pt x="8452390" y="2423964"/>
                </a:cubicBezTo>
                <a:cubicBezTo>
                  <a:pt x="8461518" y="2416324"/>
                  <a:pt x="8466082" y="2406452"/>
                  <a:pt x="8466082" y="2394347"/>
                </a:cubicBezTo>
                <a:cubicBezTo>
                  <a:pt x="8466082" y="2367955"/>
                  <a:pt x="8445345" y="2354759"/>
                  <a:pt x="8403872" y="2354759"/>
                </a:cubicBezTo>
                <a:close/>
                <a:moveTo>
                  <a:pt x="10870847" y="2268736"/>
                </a:moveTo>
                <a:lnTo>
                  <a:pt x="11136654" y="2268736"/>
                </a:lnTo>
                <a:lnTo>
                  <a:pt x="11136654" y="2369344"/>
                </a:lnTo>
                <a:lnTo>
                  <a:pt x="10999434" y="2369344"/>
                </a:lnTo>
                <a:lnTo>
                  <a:pt x="10999434" y="2431554"/>
                </a:lnTo>
                <a:lnTo>
                  <a:pt x="11128319" y="2431554"/>
                </a:lnTo>
                <a:lnTo>
                  <a:pt x="11128319" y="2532162"/>
                </a:lnTo>
                <a:lnTo>
                  <a:pt x="10999434" y="2532162"/>
                </a:lnTo>
                <a:lnTo>
                  <a:pt x="10999434" y="2594967"/>
                </a:lnTo>
                <a:lnTo>
                  <a:pt x="11146476" y="2594967"/>
                </a:lnTo>
                <a:lnTo>
                  <a:pt x="11146476" y="2695575"/>
                </a:lnTo>
                <a:lnTo>
                  <a:pt x="10870847" y="2695575"/>
                </a:lnTo>
                <a:close/>
                <a:moveTo>
                  <a:pt x="10661297" y="2268736"/>
                </a:moveTo>
                <a:lnTo>
                  <a:pt x="10789884" y="2268736"/>
                </a:lnTo>
                <a:lnTo>
                  <a:pt x="10789884" y="2695575"/>
                </a:lnTo>
                <a:lnTo>
                  <a:pt x="10661297" y="2695575"/>
                </a:lnTo>
                <a:close/>
                <a:moveTo>
                  <a:pt x="10242197" y="2268736"/>
                </a:moveTo>
                <a:lnTo>
                  <a:pt x="10413051" y="2268736"/>
                </a:lnTo>
                <a:cubicBezTo>
                  <a:pt x="10472781" y="2268736"/>
                  <a:pt x="10516883" y="2278509"/>
                  <a:pt x="10545360" y="2298055"/>
                </a:cubicBezTo>
                <a:cubicBezTo>
                  <a:pt x="10573836" y="2317601"/>
                  <a:pt x="10588073" y="2346921"/>
                  <a:pt x="10588073" y="2386013"/>
                </a:cubicBezTo>
                <a:cubicBezTo>
                  <a:pt x="10588073" y="2415382"/>
                  <a:pt x="10579789" y="2439988"/>
                  <a:pt x="10563219" y="2459832"/>
                </a:cubicBezTo>
                <a:cubicBezTo>
                  <a:pt x="10546649" y="2479675"/>
                  <a:pt x="10521994" y="2494062"/>
                  <a:pt x="10489251" y="2502992"/>
                </a:cubicBezTo>
                <a:lnTo>
                  <a:pt x="10489251" y="2504182"/>
                </a:lnTo>
                <a:cubicBezTo>
                  <a:pt x="10507310" y="2509738"/>
                  <a:pt x="10522341" y="2518767"/>
                  <a:pt x="10534346" y="2531269"/>
                </a:cubicBezTo>
                <a:cubicBezTo>
                  <a:pt x="10546351" y="2543771"/>
                  <a:pt x="10557117" y="2562324"/>
                  <a:pt x="10566642" y="2586931"/>
                </a:cubicBezTo>
                <a:lnTo>
                  <a:pt x="10608611" y="2695575"/>
                </a:lnTo>
                <a:lnTo>
                  <a:pt x="10463653" y="2695575"/>
                </a:lnTo>
                <a:lnTo>
                  <a:pt x="10431804" y="2603599"/>
                </a:lnTo>
                <a:cubicBezTo>
                  <a:pt x="10425652" y="2585542"/>
                  <a:pt x="10417665" y="2571353"/>
                  <a:pt x="10407842" y="2561035"/>
                </a:cubicBezTo>
                <a:cubicBezTo>
                  <a:pt x="10398020" y="2550716"/>
                  <a:pt x="10387354" y="2545556"/>
                  <a:pt x="10375844" y="2545556"/>
                </a:cubicBezTo>
                <a:lnTo>
                  <a:pt x="10370784" y="2545556"/>
                </a:lnTo>
                <a:lnTo>
                  <a:pt x="10370784" y="2695575"/>
                </a:lnTo>
                <a:lnTo>
                  <a:pt x="10242197" y="2695575"/>
                </a:lnTo>
                <a:close/>
                <a:moveTo>
                  <a:pt x="9908822" y="2268736"/>
                </a:moveTo>
                <a:lnTo>
                  <a:pt x="10174629" y="2268736"/>
                </a:lnTo>
                <a:lnTo>
                  <a:pt x="10174629" y="2369344"/>
                </a:lnTo>
                <a:lnTo>
                  <a:pt x="10037409" y="2369344"/>
                </a:lnTo>
                <a:lnTo>
                  <a:pt x="10037409" y="2431554"/>
                </a:lnTo>
                <a:lnTo>
                  <a:pt x="10166294" y="2431554"/>
                </a:lnTo>
                <a:lnTo>
                  <a:pt x="10166294" y="2532162"/>
                </a:lnTo>
                <a:lnTo>
                  <a:pt x="10037409" y="2532162"/>
                </a:lnTo>
                <a:lnTo>
                  <a:pt x="10037409" y="2594967"/>
                </a:lnTo>
                <a:lnTo>
                  <a:pt x="10184451" y="2594967"/>
                </a:lnTo>
                <a:lnTo>
                  <a:pt x="10184451" y="2695575"/>
                </a:lnTo>
                <a:lnTo>
                  <a:pt x="9908822" y="2695575"/>
                </a:lnTo>
                <a:close/>
                <a:moveTo>
                  <a:pt x="9485554" y="2268736"/>
                </a:moveTo>
                <a:lnTo>
                  <a:pt x="9854946" y="2268736"/>
                </a:lnTo>
                <a:lnTo>
                  <a:pt x="9854946" y="2369344"/>
                </a:lnTo>
                <a:lnTo>
                  <a:pt x="9734097" y="2369344"/>
                </a:lnTo>
                <a:lnTo>
                  <a:pt x="9734097" y="2695575"/>
                </a:lnTo>
                <a:lnTo>
                  <a:pt x="9604915" y="2695575"/>
                </a:lnTo>
                <a:lnTo>
                  <a:pt x="9604915" y="2369344"/>
                </a:lnTo>
                <a:lnTo>
                  <a:pt x="9485554" y="2369344"/>
                </a:lnTo>
                <a:close/>
                <a:moveTo>
                  <a:pt x="9095029" y="2268736"/>
                </a:moveTo>
                <a:lnTo>
                  <a:pt x="9464421" y="2268736"/>
                </a:lnTo>
                <a:lnTo>
                  <a:pt x="9464421" y="2369344"/>
                </a:lnTo>
                <a:lnTo>
                  <a:pt x="9343572" y="2369344"/>
                </a:lnTo>
                <a:lnTo>
                  <a:pt x="9343572" y="2695575"/>
                </a:lnTo>
                <a:lnTo>
                  <a:pt x="9214390" y="2695575"/>
                </a:lnTo>
                <a:lnTo>
                  <a:pt x="9214390" y="2369344"/>
                </a:lnTo>
                <a:lnTo>
                  <a:pt x="9095029" y="2369344"/>
                </a:lnTo>
                <a:close/>
                <a:moveTo>
                  <a:pt x="8779811" y="2268736"/>
                </a:moveTo>
                <a:lnTo>
                  <a:pt x="8939355" y="2268736"/>
                </a:lnTo>
                <a:lnTo>
                  <a:pt x="9077765" y="2695575"/>
                </a:lnTo>
                <a:lnTo>
                  <a:pt x="8938165" y="2695575"/>
                </a:lnTo>
                <a:lnTo>
                  <a:pt x="8919412" y="2616994"/>
                </a:lnTo>
                <a:lnTo>
                  <a:pt x="8792015" y="2616994"/>
                </a:lnTo>
                <a:lnTo>
                  <a:pt x="8771775" y="2695575"/>
                </a:lnTo>
                <a:lnTo>
                  <a:pt x="8632769" y="2695575"/>
                </a:lnTo>
                <a:close/>
                <a:moveTo>
                  <a:pt x="8251472" y="2268736"/>
                </a:moveTo>
                <a:lnTo>
                  <a:pt x="8432744" y="2268736"/>
                </a:lnTo>
                <a:cubicBezTo>
                  <a:pt x="8546052" y="2268736"/>
                  <a:pt x="8602706" y="2303165"/>
                  <a:pt x="8602706" y="2372023"/>
                </a:cubicBezTo>
                <a:cubicBezTo>
                  <a:pt x="8602706" y="2386906"/>
                  <a:pt x="8599134" y="2400548"/>
                  <a:pt x="8591990" y="2412951"/>
                </a:cubicBezTo>
                <a:cubicBezTo>
                  <a:pt x="8584847" y="2425353"/>
                  <a:pt x="8573982" y="2436217"/>
                  <a:pt x="8559397" y="2445544"/>
                </a:cubicBezTo>
                <a:cubicBezTo>
                  <a:pt x="8544812" y="2454871"/>
                  <a:pt x="8528788" y="2461221"/>
                  <a:pt x="8511326" y="2464594"/>
                </a:cubicBezTo>
                <a:lnTo>
                  <a:pt x="8511326" y="2465785"/>
                </a:lnTo>
                <a:cubicBezTo>
                  <a:pt x="8531566" y="2468166"/>
                  <a:pt x="8549723" y="2474169"/>
                  <a:pt x="8565797" y="2483793"/>
                </a:cubicBezTo>
                <a:cubicBezTo>
                  <a:pt x="8581870" y="2493417"/>
                  <a:pt x="8594272" y="2505423"/>
                  <a:pt x="8603004" y="2519809"/>
                </a:cubicBezTo>
                <a:cubicBezTo>
                  <a:pt x="8611735" y="2534196"/>
                  <a:pt x="8616101" y="2549128"/>
                  <a:pt x="8616101" y="2564606"/>
                </a:cubicBezTo>
                <a:cubicBezTo>
                  <a:pt x="8616101" y="2606477"/>
                  <a:pt x="8601416" y="2638772"/>
                  <a:pt x="8572047" y="2661494"/>
                </a:cubicBezTo>
                <a:cubicBezTo>
                  <a:pt x="8542678" y="2684215"/>
                  <a:pt x="8500709" y="2695575"/>
                  <a:pt x="8446139" y="2695575"/>
                </a:cubicBezTo>
                <a:lnTo>
                  <a:pt x="8251472" y="2695575"/>
                </a:lnTo>
                <a:close/>
                <a:moveTo>
                  <a:pt x="6965597" y="2268736"/>
                </a:moveTo>
                <a:lnTo>
                  <a:pt x="7094184" y="2268736"/>
                </a:lnTo>
                <a:lnTo>
                  <a:pt x="7094184" y="2594967"/>
                </a:lnTo>
                <a:lnTo>
                  <a:pt x="7241227" y="2594967"/>
                </a:lnTo>
                <a:lnTo>
                  <a:pt x="7241227" y="2695575"/>
                </a:lnTo>
                <a:lnTo>
                  <a:pt x="6965597" y="2695575"/>
                </a:lnTo>
                <a:close/>
                <a:moveTo>
                  <a:pt x="6384572" y="2268736"/>
                </a:moveTo>
                <a:lnTo>
                  <a:pt x="6555427" y="2268736"/>
                </a:lnTo>
                <a:cubicBezTo>
                  <a:pt x="6615156" y="2268736"/>
                  <a:pt x="6659259" y="2278509"/>
                  <a:pt x="6687735" y="2298055"/>
                </a:cubicBezTo>
                <a:cubicBezTo>
                  <a:pt x="6716210" y="2317601"/>
                  <a:pt x="6730448" y="2346921"/>
                  <a:pt x="6730448" y="2386013"/>
                </a:cubicBezTo>
                <a:cubicBezTo>
                  <a:pt x="6730448" y="2415382"/>
                  <a:pt x="6722163" y="2439988"/>
                  <a:pt x="6705594" y="2459832"/>
                </a:cubicBezTo>
                <a:cubicBezTo>
                  <a:pt x="6689025" y="2479675"/>
                  <a:pt x="6664369" y="2494062"/>
                  <a:pt x="6631627" y="2502992"/>
                </a:cubicBezTo>
                <a:lnTo>
                  <a:pt x="6631627" y="2504182"/>
                </a:lnTo>
                <a:cubicBezTo>
                  <a:pt x="6649684" y="2509738"/>
                  <a:pt x="6664716" y="2518767"/>
                  <a:pt x="6676722" y="2531269"/>
                </a:cubicBezTo>
                <a:cubicBezTo>
                  <a:pt x="6688727" y="2543771"/>
                  <a:pt x="6699492" y="2562324"/>
                  <a:pt x="6709017" y="2586931"/>
                </a:cubicBezTo>
                <a:lnTo>
                  <a:pt x="6750987" y="2695575"/>
                </a:lnTo>
                <a:lnTo>
                  <a:pt x="6606028" y="2695575"/>
                </a:lnTo>
                <a:lnTo>
                  <a:pt x="6574179" y="2603599"/>
                </a:lnTo>
                <a:cubicBezTo>
                  <a:pt x="6568028" y="2585542"/>
                  <a:pt x="6560040" y="2571353"/>
                  <a:pt x="6550218" y="2561035"/>
                </a:cubicBezTo>
                <a:cubicBezTo>
                  <a:pt x="6540395" y="2550716"/>
                  <a:pt x="6529729" y="2545556"/>
                  <a:pt x="6518220" y="2545556"/>
                </a:cubicBezTo>
                <a:lnTo>
                  <a:pt x="6513159" y="2545556"/>
                </a:lnTo>
                <a:lnTo>
                  <a:pt x="6513159" y="2695575"/>
                </a:lnTo>
                <a:lnTo>
                  <a:pt x="6384572" y="2695575"/>
                </a:lnTo>
                <a:close/>
                <a:moveTo>
                  <a:pt x="5584472" y="2268736"/>
                </a:moveTo>
                <a:lnTo>
                  <a:pt x="5852065" y="2268736"/>
                </a:lnTo>
                <a:lnTo>
                  <a:pt x="5852065" y="2369344"/>
                </a:lnTo>
                <a:lnTo>
                  <a:pt x="5713059" y="2369344"/>
                </a:lnTo>
                <a:lnTo>
                  <a:pt x="5713059" y="2446139"/>
                </a:lnTo>
                <a:lnTo>
                  <a:pt x="5839861" y="2446139"/>
                </a:lnTo>
                <a:lnTo>
                  <a:pt x="5839861" y="2546747"/>
                </a:lnTo>
                <a:lnTo>
                  <a:pt x="5713059" y="2546747"/>
                </a:lnTo>
                <a:lnTo>
                  <a:pt x="5713059" y="2695575"/>
                </a:lnTo>
                <a:lnTo>
                  <a:pt x="5584472" y="2695575"/>
                </a:lnTo>
                <a:close/>
                <a:moveTo>
                  <a:pt x="4241447" y="2268736"/>
                </a:moveTo>
                <a:lnTo>
                  <a:pt x="4241447" y="2695575"/>
                </a:lnTo>
                <a:lnTo>
                  <a:pt x="4370034" y="2695575"/>
                </a:lnTo>
                <a:lnTo>
                  <a:pt x="4370034" y="2268736"/>
                </a:lnTo>
                <a:close/>
                <a:moveTo>
                  <a:pt x="3818180" y="2268736"/>
                </a:moveTo>
                <a:lnTo>
                  <a:pt x="3818180" y="2369344"/>
                </a:lnTo>
                <a:lnTo>
                  <a:pt x="3937540" y="2369344"/>
                </a:lnTo>
                <a:lnTo>
                  <a:pt x="3937540" y="2695575"/>
                </a:lnTo>
                <a:lnTo>
                  <a:pt x="4066723" y="2695575"/>
                </a:lnTo>
                <a:lnTo>
                  <a:pt x="4066723" y="2369344"/>
                </a:lnTo>
                <a:lnTo>
                  <a:pt x="4187572" y="2369344"/>
                </a:lnTo>
                <a:lnTo>
                  <a:pt x="4187572" y="2268736"/>
                </a:lnTo>
                <a:close/>
                <a:moveTo>
                  <a:pt x="3502962" y="2268736"/>
                </a:moveTo>
                <a:lnTo>
                  <a:pt x="3355920" y="2695575"/>
                </a:lnTo>
                <a:lnTo>
                  <a:pt x="3494926" y="2695575"/>
                </a:lnTo>
                <a:lnTo>
                  <a:pt x="3515167" y="2616994"/>
                </a:lnTo>
                <a:lnTo>
                  <a:pt x="3642563" y="2616994"/>
                </a:lnTo>
                <a:lnTo>
                  <a:pt x="3661316" y="2695575"/>
                </a:lnTo>
                <a:lnTo>
                  <a:pt x="3800917" y="2695575"/>
                </a:lnTo>
                <a:lnTo>
                  <a:pt x="3662506" y="2268736"/>
                </a:lnTo>
                <a:close/>
                <a:moveTo>
                  <a:pt x="2991589" y="2268736"/>
                </a:moveTo>
                <a:lnTo>
                  <a:pt x="2991589" y="2369344"/>
                </a:lnTo>
                <a:lnTo>
                  <a:pt x="3176433" y="2369344"/>
                </a:lnTo>
                <a:lnTo>
                  <a:pt x="2979385" y="2605385"/>
                </a:lnTo>
                <a:lnTo>
                  <a:pt x="2979385" y="2695575"/>
                </a:lnTo>
                <a:lnTo>
                  <a:pt x="3337465" y="2695575"/>
                </a:lnTo>
                <a:lnTo>
                  <a:pt x="3337465" y="2594967"/>
                </a:lnTo>
                <a:lnTo>
                  <a:pt x="3144584" y="2594967"/>
                </a:lnTo>
                <a:lnTo>
                  <a:pt x="3331214" y="2358331"/>
                </a:lnTo>
                <a:lnTo>
                  <a:pt x="3331214" y="2268736"/>
                </a:lnTo>
                <a:close/>
                <a:moveTo>
                  <a:pt x="2793648" y="2268736"/>
                </a:moveTo>
                <a:lnTo>
                  <a:pt x="2793648" y="2695575"/>
                </a:lnTo>
                <a:lnTo>
                  <a:pt x="2922235" y="2695575"/>
                </a:lnTo>
                <a:lnTo>
                  <a:pt x="2922235" y="2268736"/>
                </a:lnTo>
                <a:close/>
                <a:moveTo>
                  <a:pt x="2193572" y="2268736"/>
                </a:moveTo>
                <a:lnTo>
                  <a:pt x="2193572" y="2695575"/>
                </a:lnTo>
                <a:lnTo>
                  <a:pt x="2306384" y="2695575"/>
                </a:lnTo>
                <a:lnTo>
                  <a:pt x="2306384" y="2494360"/>
                </a:lnTo>
                <a:cubicBezTo>
                  <a:pt x="2306384" y="2477691"/>
                  <a:pt x="2304995" y="2436019"/>
                  <a:pt x="2302217" y="2369344"/>
                </a:cubicBezTo>
                <a:lnTo>
                  <a:pt x="2305789" y="2369344"/>
                </a:lnTo>
                <a:cubicBezTo>
                  <a:pt x="2313330" y="2411413"/>
                  <a:pt x="2317993" y="2435622"/>
                  <a:pt x="2319779" y="2441972"/>
                </a:cubicBezTo>
                <a:lnTo>
                  <a:pt x="2385561" y="2695575"/>
                </a:lnTo>
                <a:lnTo>
                  <a:pt x="2506409" y="2695575"/>
                </a:lnTo>
                <a:lnTo>
                  <a:pt x="2569214" y="2438996"/>
                </a:lnTo>
                <a:cubicBezTo>
                  <a:pt x="2572588" y="2426097"/>
                  <a:pt x="2577450" y="2402880"/>
                  <a:pt x="2583800" y="2369344"/>
                </a:cubicBezTo>
                <a:lnTo>
                  <a:pt x="2587372" y="2369344"/>
                </a:lnTo>
                <a:lnTo>
                  <a:pt x="2586479" y="2388989"/>
                </a:lnTo>
                <a:cubicBezTo>
                  <a:pt x="2585090" y="2415382"/>
                  <a:pt x="2584395" y="2439591"/>
                  <a:pt x="2584395" y="2461618"/>
                </a:cubicBezTo>
                <a:lnTo>
                  <a:pt x="2584395" y="2695575"/>
                </a:lnTo>
                <a:lnTo>
                  <a:pt x="2711197" y="2695575"/>
                </a:lnTo>
                <a:lnTo>
                  <a:pt x="2711197" y="2268736"/>
                </a:lnTo>
                <a:lnTo>
                  <a:pt x="2521590" y="2268736"/>
                </a:lnTo>
                <a:lnTo>
                  <a:pt x="2466821" y="2499420"/>
                </a:lnTo>
                <a:cubicBezTo>
                  <a:pt x="2462058" y="2524026"/>
                  <a:pt x="2458586" y="2545358"/>
                  <a:pt x="2456403" y="2563416"/>
                </a:cubicBezTo>
                <a:lnTo>
                  <a:pt x="2454617" y="2563416"/>
                </a:lnTo>
                <a:cubicBezTo>
                  <a:pt x="2454021" y="2555478"/>
                  <a:pt x="2452583" y="2544217"/>
                  <a:pt x="2450301" y="2529632"/>
                </a:cubicBezTo>
                <a:cubicBezTo>
                  <a:pt x="2448019" y="2515047"/>
                  <a:pt x="2446183" y="2505373"/>
                  <a:pt x="2444795" y="2500610"/>
                </a:cubicBezTo>
                <a:lnTo>
                  <a:pt x="2386156" y="2268736"/>
                </a:lnTo>
                <a:close/>
                <a:moveTo>
                  <a:pt x="1984022" y="2268736"/>
                </a:moveTo>
                <a:lnTo>
                  <a:pt x="1984022" y="2695575"/>
                </a:lnTo>
                <a:lnTo>
                  <a:pt x="2112610" y="2695575"/>
                </a:lnTo>
                <a:lnTo>
                  <a:pt x="2112610" y="2268736"/>
                </a:lnTo>
                <a:close/>
                <a:moveTo>
                  <a:pt x="1560755" y="2268736"/>
                </a:moveTo>
                <a:lnTo>
                  <a:pt x="1560755" y="2369344"/>
                </a:lnTo>
                <a:lnTo>
                  <a:pt x="1680115" y="2369344"/>
                </a:lnTo>
                <a:lnTo>
                  <a:pt x="1680115" y="2695575"/>
                </a:lnTo>
                <a:lnTo>
                  <a:pt x="1809298" y="2695575"/>
                </a:lnTo>
                <a:lnTo>
                  <a:pt x="1809298" y="2369344"/>
                </a:lnTo>
                <a:lnTo>
                  <a:pt x="1930147" y="2369344"/>
                </a:lnTo>
                <a:lnTo>
                  <a:pt x="1930147" y="2268736"/>
                </a:lnTo>
                <a:close/>
                <a:moveTo>
                  <a:pt x="1193447" y="2268736"/>
                </a:moveTo>
                <a:lnTo>
                  <a:pt x="1193447" y="2695575"/>
                </a:lnTo>
                <a:lnTo>
                  <a:pt x="1322035" y="2695575"/>
                </a:lnTo>
                <a:lnTo>
                  <a:pt x="1322035" y="2558356"/>
                </a:lnTo>
                <a:lnTo>
                  <a:pt x="1361325" y="2558356"/>
                </a:lnTo>
                <a:cubicBezTo>
                  <a:pt x="1397640" y="2558356"/>
                  <a:pt x="1429489" y="2552154"/>
                  <a:pt x="1456873" y="2539752"/>
                </a:cubicBezTo>
                <a:cubicBezTo>
                  <a:pt x="1484257" y="2527350"/>
                  <a:pt x="1505341" y="2509838"/>
                  <a:pt x="1520125" y="2487216"/>
                </a:cubicBezTo>
                <a:cubicBezTo>
                  <a:pt x="1534909" y="2464594"/>
                  <a:pt x="1542300" y="2438698"/>
                  <a:pt x="1542300" y="2409528"/>
                </a:cubicBezTo>
                <a:cubicBezTo>
                  <a:pt x="1542300" y="2361307"/>
                  <a:pt x="1528360" y="2325787"/>
                  <a:pt x="1500480" y="2302967"/>
                </a:cubicBezTo>
                <a:cubicBezTo>
                  <a:pt x="1472599" y="2280146"/>
                  <a:pt x="1428596" y="2268736"/>
                  <a:pt x="1368469" y="2268736"/>
                </a:cubicBezTo>
                <a:close/>
                <a:moveTo>
                  <a:pt x="11359896" y="2261593"/>
                </a:moveTo>
                <a:cubicBezTo>
                  <a:pt x="11374779" y="2261593"/>
                  <a:pt x="11388471" y="2262188"/>
                  <a:pt x="11400972" y="2263378"/>
                </a:cubicBezTo>
                <a:cubicBezTo>
                  <a:pt x="11413474" y="2264569"/>
                  <a:pt x="11424835" y="2266057"/>
                  <a:pt x="11435054" y="2267843"/>
                </a:cubicBezTo>
                <a:cubicBezTo>
                  <a:pt x="11445273" y="2269629"/>
                  <a:pt x="11459611" y="2273003"/>
                  <a:pt x="11478065" y="2277963"/>
                </a:cubicBezTo>
                <a:lnTo>
                  <a:pt x="11478065" y="2386608"/>
                </a:lnTo>
                <a:cubicBezTo>
                  <a:pt x="11442148" y="2366963"/>
                  <a:pt x="11406827" y="2357140"/>
                  <a:pt x="11372100" y="2357140"/>
                </a:cubicBezTo>
                <a:cubicBezTo>
                  <a:pt x="11357812" y="2357140"/>
                  <a:pt x="11346303" y="2359819"/>
                  <a:pt x="11337572" y="2365177"/>
                </a:cubicBezTo>
                <a:cubicBezTo>
                  <a:pt x="11328841" y="2370535"/>
                  <a:pt x="11324475" y="2377877"/>
                  <a:pt x="11324475" y="2387203"/>
                </a:cubicBezTo>
                <a:cubicBezTo>
                  <a:pt x="11324475" y="2396133"/>
                  <a:pt x="11327997" y="2403525"/>
                  <a:pt x="11335042" y="2409379"/>
                </a:cubicBezTo>
                <a:cubicBezTo>
                  <a:pt x="11342086" y="2415233"/>
                  <a:pt x="11356820" y="2422823"/>
                  <a:pt x="11379244" y="2432149"/>
                </a:cubicBezTo>
                <a:cubicBezTo>
                  <a:pt x="11423495" y="2450009"/>
                  <a:pt x="11454798" y="2469555"/>
                  <a:pt x="11473154" y="2490788"/>
                </a:cubicBezTo>
                <a:cubicBezTo>
                  <a:pt x="11491510" y="2512021"/>
                  <a:pt x="11500687" y="2537222"/>
                  <a:pt x="11500687" y="2566392"/>
                </a:cubicBezTo>
                <a:cubicBezTo>
                  <a:pt x="11500687" y="2594769"/>
                  <a:pt x="11493097" y="2619474"/>
                  <a:pt x="11477917" y="2640509"/>
                </a:cubicBezTo>
                <a:cubicBezTo>
                  <a:pt x="11462736" y="2661543"/>
                  <a:pt x="11441454" y="2677220"/>
                  <a:pt x="11414069" y="2687538"/>
                </a:cubicBezTo>
                <a:cubicBezTo>
                  <a:pt x="11386685" y="2697857"/>
                  <a:pt x="11353744" y="2703017"/>
                  <a:pt x="11315247" y="2703017"/>
                </a:cubicBezTo>
                <a:cubicBezTo>
                  <a:pt x="11270599" y="2703017"/>
                  <a:pt x="11229721" y="2695476"/>
                  <a:pt x="11192613" y="2680395"/>
                </a:cubicBezTo>
                <a:lnTo>
                  <a:pt x="11192613" y="2563416"/>
                </a:lnTo>
                <a:cubicBezTo>
                  <a:pt x="11210472" y="2576513"/>
                  <a:pt x="11230217" y="2587080"/>
                  <a:pt x="11251847" y="2595116"/>
                </a:cubicBezTo>
                <a:cubicBezTo>
                  <a:pt x="11273477" y="2603153"/>
                  <a:pt x="11293617" y="2607171"/>
                  <a:pt x="11312271" y="2607171"/>
                </a:cubicBezTo>
                <a:cubicBezTo>
                  <a:pt x="11326360" y="2607171"/>
                  <a:pt x="11337274" y="2604641"/>
                  <a:pt x="11345013" y="2599581"/>
                </a:cubicBezTo>
                <a:cubicBezTo>
                  <a:pt x="11352752" y="2594521"/>
                  <a:pt x="11356622" y="2587129"/>
                  <a:pt x="11356622" y="2577406"/>
                </a:cubicBezTo>
                <a:cubicBezTo>
                  <a:pt x="11356622" y="2570460"/>
                  <a:pt x="11354687" y="2564358"/>
                  <a:pt x="11350817" y="2559100"/>
                </a:cubicBezTo>
                <a:cubicBezTo>
                  <a:pt x="11346948" y="2553841"/>
                  <a:pt x="11341094" y="2548930"/>
                  <a:pt x="11333256" y="2544366"/>
                </a:cubicBezTo>
                <a:cubicBezTo>
                  <a:pt x="11325418" y="2539802"/>
                  <a:pt x="11310881" y="2533551"/>
                  <a:pt x="11289649" y="2525613"/>
                </a:cubicBezTo>
                <a:cubicBezTo>
                  <a:pt x="11220989" y="2499221"/>
                  <a:pt x="11186660" y="2456557"/>
                  <a:pt x="11186660" y="2397621"/>
                </a:cubicBezTo>
                <a:cubicBezTo>
                  <a:pt x="11186660" y="2356346"/>
                  <a:pt x="11202337" y="2323356"/>
                  <a:pt x="11233690" y="2298651"/>
                </a:cubicBezTo>
                <a:cubicBezTo>
                  <a:pt x="11265042" y="2273945"/>
                  <a:pt x="11307112" y="2261593"/>
                  <a:pt x="11359896" y="2261593"/>
                </a:cubicBezTo>
                <a:close/>
                <a:moveTo>
                  <a:pt x="7892796" y="2261593"/>
                </a:moveTo>
                <a:cubicBezTo>
                  <a:pt x="7907679" y="2261593"/>
                  <a:pt x="7921371" y="2262188"/>
                  <a:pt x="7933873" y="2263378"/>
                </a:cubicBezTo>
                <a:cubicBezTo>
                  <a:pt x="7946374" y="2264569"/>
                  <a:pt x="7957735" y="2266057"/>
                  <a:pt x="7967954" y="2267843"/>
                </a:cubicBezTo>
                <a:cubicBezTo>
                  <a:pt x="7978174" y="2269629"/>
                  <a:pt x="7992511" y="2273003"/>
                  <a:pt x="8010966" y="2277963"/>
                </a:cubicBezTo>
                <a:lnTo>
                  <a:pt x="8010966" y="2386608"/>
                </a:lnTo>
                <a:cubicBezTo>
                  <a:pt x="7975049" y="2366963"/>
                  <a:pt x="7939726" y="2357140"/>
                  <a:pt x="7905000" y="2357140"/>
                </a:cubicBezTo>
                <a:cubicBezTo>
                  <a:pt x="7890713" y="2357140"/>
                  <a:pt x="7879203" y="2359819"/>
                  <a:pt x="7870472" y="2365177"/>
                </a:cubicBezTo>
                <a:cubicBezTo>
                  <a:pt x="7861740" y="2370535"/>
                  <a:pt x="7857375" y="2377877"/>
                  <a:pt x="7857375" y="2387203"/>
                </a:cubicBezTo>
                <a:cubicBezTo>
                  <a:pt x="7857375" y="2396133"/>
                  <a:pt x="7860897" y="2403525"/>
                  <a:pt x="7867942" y="2409379"/>
                </a:cubicBezTo>
                <a:cubicBezTo>
                  <a:pt x="7874986" y="2415233"/>
                  <a:pt x="7889720" y="2422823"/>
                  <a:pt x="7912144" y="2432149"/>
                </a:cubicBezTo>
                <a:cubicBezTo>
                  <a:pt x="7956395" y="2450009"/>
                  <a:pt x="7987699" y="2469555"/>
                  <a:pt x="8006054" y="2490788"/>
                </a:cubicBezTo>
                <a:cubicBezTo>
                  <a:pt x="8024410" y="2512021"/>
                  <a:pt x="8033588" y="2537222"/>
                  <a:pt x="8033588" y="2566392"/>
                </a:cubicBezTo>
                <a:cubicBezTo>
                  <a:pt x="8033588" y="2594769"/>
                  <a:pt x="8025997" y="2619474"/>
                  <a:pt x="8010817" y="2640509"/>
                </a:cubicBezTo>
                <a:cubicBezTo>
                  <a:pt x="7995636" y="2661543"/>
                  <a:pt x="7974354" y="2677220"/>
                  <a:pt x="7946970" y="2687538"/>
                </a:cubicBezTo>
                <a:cubicBezTo>
                  <a:pt x="7919585" y="2697857"/>
                  <a:pt x="7886645" y="2703017"/>
                  <a:pt x="7848148" y="2703017"/>
                </a:cubicBezTo>
                <a:cubicBezTo>
                  <a:pt x="7803499" y="2703017"/>
                  <a:pt x="7762621" y="2695476"/>
                  <a:pt x="7725513" y="2680395"/>
                </a:cubicBezTo>
                <a:lnTo>
                  <a:pt x="7725513" y="2563416"/>
                </a:lnTo>
                <a:cubicBezTo>
                  <a:pt x="7743373" y="2576513"/>
                  <a:pt x="7763117" y="2587080"/>
                  <a:pt x="7784747" y="2595116"/>
                </a:cubicBezTo>
                <a:cubicBezTo>
                  <a:pt x="7806376" y="2603153"/>
                  <a:pt x="7826518" y="2607171"/>
                  <a:pt x="7845171" y="2607171"/>
                </a:cubicBezTo>
                <a:cubicBezTo>
                  <a:pt x="7859260" y="2607171"/>
                  <a:pt x="7870174" y="2604641"/>
                  <a:pt x="7877913" y="2599581"/>
                </a:cubicBezTo>
                <a:cubicBezTo>
                  <a:pt x="7885652" y="2594521"/>
                  <a:pt x="7889522" y="2587129"/>
                  <a:pt x="7889522" y="2577406"/>
                </a:cubicBezTo>
                <a:cubicBezTo>
                  <a:pt x="7889522" y="2570460"/>
                  <a:pt x="7887587" y="2564358"/>
                  <a:pt x="7883718" y="2559100"/>
                </a:cubicBezTo>
                <a:cubicBezTo>
                  <a:pt x="7879848" y="2553841"/>
                  <a:pt x="7873994" y="2548930"/>
                  <a:pt x="7866156" y="2544366"/>
                </a:cubicBezTo>
                <a:cubicBezTo>
                  <a:pt x="7858317" y="2539802"/>
                  <a:pt x="7843782" y="2533551"/>
                  <a:pt x="7822549" y="2525613"/>
                </a:cubicBezTo>
                <a:cubicBezTo>
                  <a:pt x="7753890" y="2499221"/>
                  <a:pt x="7719560" y="2456557"/>
                  <a:pt x="7719560" y="2397621"/>
                </a:cubicBezTo>
                <a:cubicBezTo>
                  <a:pt x="7719560" y="2356346"/>
                  <a:pt x="7735237" y="2323356"/>
                  <a:pt x="7766590" y="2298651"/>
                </a:cubicBezTo>
                <a:cubicBezTo>
                  <a:pt x="7797943" y="2273945"/>
                  <a:pt x="7840012" y="2261593"/>
                  <a:pt x="7892796" y="2261593"/>
                </a:cubicBezTo>
                <a:close/>
                <a:moveTo>
                  <a:pt x="6113109" y="2261593"/>
                </a:moveTo>
                <a:cubicBezTo>
                  <a:pt x="6153988" y="2261593"/>
                  <a:pt x="6190549" y="2270671"/>
                  <a:pt x="6222796" y="2288828"/>
                </a:cubicBezTo>
                <a:cubicBezTo>
                  <a:pt x="6255042" y="2306985"/>
                  <a:pt x="6279946" y="2332881"/>
                  <a:pt x="6297507" y="2366516"/>
                </a:cubicBezTo>
                <a:cubicBezTo>
                  <a:pt x="6315069" y="2400151"/>
                  <a:pt x="6323850" y="2438301"/>
                  <a:pt x="6323850" y="2480965"/>
                </a:cubicBezTo>
                <a:cubicBezTo>
                  <a:pt x="6323850" y="2523828"/>
                  <a:pt x="6314623" y="2562176"/>
                  <a:pt x="6296168" y="2596009"/>
                </a:cubicBezTo>
                <a:cubicBezTo>
                  <a:pt x="6277713" y="2629843"/>
                  <a:pt x="6251917" y="2656136"/>
                  <a:pt x="6218777" y="2674888"/>
                </a:cubicBezTo>
                <a:cubicBezTo>
                  <a:pt x="6185638" y="2693640"/>
                  <a:pt x="6148530" y="2703017"/>
                  <a:pt x="6107454" y="2703017"/>
                </a:cubicBezTo>
                <a:cubicBezTo>
                  <a:pt x="6067370" y="2703017"/>
                  <a:pt x="6030907" y="2693938"/>
                  <a:pt x="5998065" y="2675781"/>
                </a:cubicBezTo>
                <a:cubicBezTo>
                  <a:pt x="5965224" y="2657624"/>
                  <a:pt x="5939675" y="2632125"/>
                  <a:pt x="5921419" y="2599283"/>
                </a:cubicBezTo>
                <a:cubicBezTo>
                  <a:pt x="5903162" y="2566442"/>
                  <a:pt x="5894034" y="2529285"/>
                  <a:pt x="5894034" y="2487811"/>
                </a:cubicBezTo>
                <a:cubicBezTo>
                  <a:pt x="5894034" y="2444353"/>
                  <a:pt x="5903262" y="2405261"/>
                  <a:pt x="5921716" y="2370535"/>
                </a:cubicBezTo>
                <a:cubicBezTo>
                  <a:pt x="5940171" y="2335808"/>
                  <a:pt x="5966067" y="2308969"/>
                  <a:pt x="5999405" y="2290019"/>
                </a:cubicBezTo>
                <a:cubicBezTo>
                  <a:pt x="6032742" y="2271068"/>
                  <a:pt x="6070644" y="2261593"/>
                  <a:pt x="6113109" y="2261593"/>
                </a:cubicBezTo>
                <a:close/>
                <a:moveTo>
                  <a:pt x="4646259" y="2261593"/>
                </a:moveTo>
                <a:cubicBezTo>
                  <a:pt x="4603794" y="2261593"/>
                  <a:pt x="4565892" y="2271068"/>
                  <a:pt x="4532555" y="2290019"/>
                </a:cubicBezTo>
                <a:cubicBezTo>
                  <a:pt x="4499217" y="2308969"/>
                  <a:pt x="4473321" y="2335808"/>
                  <a:pt x="4454866" y="2370535"/>
                </a:cubicBezTo>
                <a:cubicBezTo>
                  <a:pt x="4436412" y="2405261"/>
                  <a:pt x="4427184" y="2444353"/>
                  <a:pt x="4427184" y="2487811"/>
                </a:cubicBezTo>
                <a:cubicBezTo>
                  <a:pt x="4427184" y="2529285"/>
                  <a:pt x="4436313" y="2566442"/>
                  <a:pt x="4454569" y="2599283"/>
                </a:cubicBezTo>
                <a:cubicBezTo>
                  <a:pt x="4472825" y="2632125"/>
                  <a:pt x="4498374" y="2657624"/>
                  <a:pt x="4531216" y="2675781"/>
                </a:cubicBezTo>
                <a:cubicBezTo>
                  <a:pt x="4564057" y="2693938"/>
                  <a:pt x="4600519" y="2703017"/>
                  <a:pt x="4640604" y="2703017"/>
                </a:cubicBezTo>
                <a:cubicBezTo>
                  <a:pt x="4681680" y="2703017"/>
                  <a:pt x="4718788" y="2693640"/>
                  <a:pt x="4751927" y="2674888"/>
                </a:cubicBezTo>
                <a:cubicBezTo>
                  <a:pt x="4785066" y="2656136"/>
                  <a:pt x="4810863" y="2629843"/>
                  <a:pt x="4829318" y="2596009"/>
                </a:cubicBezTo>
                <a:cubicBezTo>
                  <a:pt x="4847773" y="2562176"/>
                  <a:pt x="4857000" y="2523828"/>
                  <a:pt x="4857000" y="2480965"/>
                </a:cubicBezTo>
                <a:cubicBezTo>
                  <a:pt x="4857000" y="2438301"/>
                  <a:pt x="4848219" y="2400151"/>
                  <a:pt x="4830657" y="2366516"/>
                </a:cubicBezTo>
                <a:cubicBezTo>
                  <a:pt x="4813096" y="2332881"/>
                  <a:pt x="4788192" y="2306985"/>
                  <a:pt x="4755946" y="2288828"/>
                </a:cubicBezTo>
                <a:cubicBezTo>
                  <a:pt x="4723700" y="2270671"/>
                  <a:pt x="4687137" y="2261593"/>
                  <a:pt x="4646259" y="2261593"/>
                </a:cubicBezTo>
                <a:close/>
                <a:moveTo>
                  <a:pt x="921985" y="2261593"/>
                </a:moveTo>
                <a:cubicBezTo>
                  <a:pt x="879519" y="2261593"/>
                  <a:pt x="841618" y="2271068"/>
                  <a:pt x="808280" y="2290019"/>
                </a:cubicBezTo>
                <a:cubicBezTo>
                  <a:pt x="774942" y="2308969"/>
                  <a:pt x="749046" y="2335808"/>
                  <a:pt x="730592" y="2370535"/>
                </a:cubicBezTo>
                <a:cubicBezTo>
                  <a:pt x="712137" y="2405261"/>
                  <a:pt x="702910" y="2444353"/>
                  <a:pt x="702910" y="2487811"/>
                </a:cubicBezTo>
                <a:cubicBezTo>
                  <a:pt x="702910" y="2529285"/>
                  <a:pt x="712038" y="2566442"/>
                  <a:pt x="730294" y="2599283"/>
                </a:cubicBezTo>
                <a:cubicBezTo>
                  <a:pt x="748550" y="2632125"/>
                  <a:pt x="774099" y="2657624"/>
                  <a:pt x="806941" y="2675781"/>
                </a:cubicBezTo>
                <a:cubicBezTo>
                  <a:pt x="839782" y="2693938"/>
                  <a:pt x="876245" y="2703017"/>
                  <a:pt x="916329" y="2703017"/>
                </a:cubicBezTo>
                <a:cubicBezTo>
                  <a:pt x="957406" y="2703017"/>
                  <a:pt x="994514" y="2693640"/>
                  <a:pt x="1027653" y="2674888"/>
                </a:cubicBezTo>
                <a:cubicBezTo>
                  <a:pt x="1060792" y="2656136"/>
                  <a:pt x="1086589" y="2629843"/>
                  <a:pt x="1105043" y="2596009"/>
                </a:cubicBezTo>
                <a:cubicBezTo>
                  <a:pt x="1123498" y="2562176"/>
                  <a:pt x="1132726" y="2523828"/>
                  <a:pt x="1132726" y="2480965"/>
                </a:cubicBezTo>
                <a:cubicBezTo>
                  <a:pt x="1132726" y="2438301"/>
                  <a:pt x="1123945" y="2400151"/>
                  <a:pt x="1106383" y="2366516"/>
                </a:cubicBezTo>
                <a:cubicBezTo>
                  <a:pt x="1088821" y="2332881"/>
                  <a:pt x="1063917" y="2306985"/>
                  <a:pt x="1031671" y="2288828"/>
                </a:cubicBezTo>
                <a:cubicBezTo>
                  <a:pt x="999425" y="2270671"/>
                  <a:pt x="962863" y="2261593"/>
                  <a:pt x="921985" y="2261593"/>
                </a:cubicBezTo>
                <a:close/>
                <a:moveTo>
                  <a:pt x="7350764" y="2249984"/>
                </a:moveTo>
                <a:cubicBezTo>
                  <a:pt x="7371997" y="2249984"/>
                  <a:pt x="7389112" y="2255391"/>
                  <a:pt x="7402110" y="2266206"/>
                </a:cubicBezTo>
                <a:cubicBezTo>
                  <a:pt x="7415107" y="2277021"/>
                  <a:pt x="7421606" y="2291160"/>
                  <a:pt x="7421606" y="2308622"/>
                </a:cubicBezTo>
                <a:cubicBezTo>
                  <a:pt x="7421606" y="2326481"/>
                  <a:pt x="7415107" y="2340968"/>
                  <a:pt x="7402110" y="2352080"/>
                </a:cubicBezTo>
                <a:cubicBezTo>
                  <a:pt x="7389112" y="2363192"/>
                  <a:pt x="7371997" y="2368749"/>
                  <a:pt x="7350764" y="2368749"/>
                </a:cubicBezTo>
                <a:cubicBezTo>
                  <a:pt x="7330126" y="2368749"/>
                  <a:pt x="7313210" y="2362994"/>
                  <a:pt x="7300014" y="2351485"/>
                </a:cubicBezTo>
                <a:cubicBezTo>
                  <a:pt x="7286817" y="2339975"/>
                  <a:pt x="7280220" y="2325688"/>
                  <a:pt x="7280220" y="2308622"/>
                </a:cubicBezTo>
                <a:cubicBezTo>
                  <a:pt x="7280220" y="2291160"/>
                  <a:pt x="7286619" y="2277021"/>
                  <a:pt x="7299418" y="2266206"/>
                </a:cubicBezTo>
                <a:cubicBezTo>
                  <a:pt x="7312218" y="2255391"/>
                  <a:pt x="7329333" y="2249984"/>
                  <a:pt x="7350764" y="2249984"/>
                </a:cubicBezTo>
                <a:close/>
                <a:moveTo>
                  <a:pt x="5541609" y="1842247"/>
                </a:moveTo>
                <a:lnTo>
                  <a:pt x="5541609" y="1861542"/>
                </a:lnTo>
                <a:lnTo>
                  <a:pt x="5688652" y="1861542"/>
                </a:lnTo>
                <a:lnTo>
                  <a:pt x="5688652" y="1962150"/>
                </a:lnTo>
                <a:lnTo>
                  <a:pt x="5498683" y="1962150"/>
                </a:lnTo>
                <a:close/>
                <a:moveTo>
                  <a:pt x="9895129" y="1781175"/>
                </a:moveTo>
                <a:cubicBezTo>
                  <a:pt x="9886795" y="1785144"/>
                  <a:pt x="9879800" y="1792040"/>
                  <a:pt x="9874145" y="1801862"/>
                </a:cubicBezTo>
                <a:cubicBezTo>
                  <a:pt x="9868489" y="1811685"/>
                  <a:pt x="9865661" y="1822649"/>
                  <a:pt x="9865661" y="1834753"/>
                </a:cubicBezTo>
                <a:cubicBezTo>
                  <a:pt x="9865661" y="1851620"/>
                  <a:pt x="9871267" y="1865164"/>
                  <a:pt x="9882479" y="1875383"/>
                </a:cubicBezTo>
                <a:cubicBezTo>
                  <a:pt x="9893690" y="1885603"/>
                  <a:pt x="9907432" y="1890713"/>
                  <a:pt x="9923704" y="1890713"/>
                </a:cubicBezTo>
                <a:cubicBezTo>
                  <a:pt x="9933825" y="1890713"/>
                  <a:pt x="9943597" y="1889076"/>
                  <a:pt x="9953024" y="1885801"/>
                </a:cubicBezTo>
                <a:cubicBezTo>
                  <a:pt x="9962449" y="1882527"/>
                  <a:pt x="9970336" y="1878310"/>
                  <a:pt x="9976687" y="1873151"/>
                </a:cubicBezTo>
                <a:close/>
                <a:moveTo>
                  <a:pt x="6721519" y="1637705"/>
                </a:moveTo>
                <a:cubicBezTo>
                  <a:pt x="6695920" y="1637705"/>
                  <a:pt x="6675977" y="1647428"/>
                  <a:pt x="6661690" y="1666875"/>
                </a:cubicBezTo>
                <a:cubicBezTo>
                  <a:pt x="6647402" y="1686322"/>
                  <a:pt x="6640259" y="1713806"/>
                  <a:pt x="6640259" y="1749326"/>
                </a:cubicBezTo>
                <a:cubicBezTo>
                  <a:pt x="6640259" y="1784053"/>
                  <a:pt x="6647352" y="1811139"/>
                  <a:pt x="6661541" y="1830586"/>
                </a:cubicBezTo>
                <a:cubicBezTo>
                  <a:pt x="6675729" y="1850033"/>
                  <a:pt x="6695027" y="1859756"/>
                  <a:pt x="6719435" y="1859756"/>
                </a:cubicBezTo>
                <a:cubicBezTo>
                  <a:pt x="6734318" y="1859756"/>
                  <a:pt x="6747713" y="1855391"/>
                  <a:pt x="6759619" y="1846660"/>
                </a:cubicBezTo>
                <a:cubicBezTo>
                  <a:pt x="6771525" y="1837928"/>
                  <a:pt x="6780752" y="1825427"/>
                  <a:pt x="6787301" y="1809155"/>
                </a:cubicBezTo>
                <a:cubicBezTo>
                  <a:pt x="6793849" y="1792883"/>
                  <a:pt x="6797123" y="1773535"/>
                  <a:pt x="6797123" y="1751112"/>
                </a:cubicBezTo>
                <a:cubicBezTo>
                  <a:pt x="6797123" y="1715988"/>
                  <a:pt x="6790376" y="1688306"/>
                  <a:pt x="6776883" y="1668066"/>
                </a:cubicBezTo>
                <a:cubicBezTo>
                  <a:pt x="6763389" y="1647825"/>
                  <a:pt x="6744934" y="1637705"/>
                  <a:pt x="6721519" y="1637705"/>
                </a:cubicBezTo>
                <a:close/>
                <a:moveTo>
                  <a:pt x="7122759" y="1635919"/>
                </a:moveTo>
                <a:lnTo>
                  <a:pt x="7122759" y="1861542"/>
                </a:lnTo>
                <a:lnTo>
                  <a:pt x="7158776" y="1861542"/>
                </a:lnTo>
                <a:cubicBezTo>
                  <a:pt x="7189534" y="1861542"/>
                  <a:pt x="7214090" y="1850976"/>
                  <a:pt x="7232446" y="1829842"/>
                </a:cubicBezTo>
                <a:cubicBezTo>
                  <a:pt x="7250801" y="1808708"/>
                  <a:pt x="7259979" y="1780282"/>
                  <a:pt x="7259979" y="1744563"/>
                </a:cubicBezTo>
                <a:cubicBezTo>
                  <a:pt x="7259979" y="1723728"/>
                  <a:pt x="7255762" y="1704975"/>
                  <a:pt x="7247329" y="1688306"/>
                </a:cubicBezTo>
                <a:cubicBezTo>
                  <a:pt x="7238895" y="1671638"/>
                  <a:pt x="7226840" y="1658739"/>
                  <a:pt x="7211163" y="1649611"/>
                </a:cubicBezTo>
                <a:cubicBezTo>
                  <a:pt x="7195487" y="1640483"/>
                  <a:pt x="7177032" y="1635919"/>
                  <a:pt x="7155799" y="1635919"/>
                </a:cubicBezTo>
                <a:close/>
                <a:moveTo>
                  <a:pt x="5139476" y="1628180"/>
                </a:moveTo>
                <a:lnTo>
                  <a:pt x="5142452" y="1628180"/>
                </a:lnTo>
                <a:cubicBezTo>
                  <a:pt x="5144039" y="1643063"/>
                  <a:pt x="5146917" y="1659037"/>
                  <a:pt x="5151084" y="1676103"/>
                </a:cubicBezTo>
                <a:lnTo>
                  <a:pt x="5180850" y="1792188"/>
                </a:lnTo>
                <a:lnTo>
                  <a:pt x="5099292" y="1792188"/>
                </a:lnTo>
                <a:cubicBezTo>
                  <a:pt x="5120922" y="1709440"/>
                  <a:pt x="5132927" y="1662609"/>
                  <a:pt x="5135309" y="1651695"/>
                </a:cubicBezTo>
                <a:cubicBezTo>
                  <a:pt x="5137690" y="1640781"/>
                  <a:pt x="5139079" y="1632942"/>
                  <a:pt x="5139476" y="1628180"/>
                </a:cubicBezTo>
                <a:close/>
                <a:moveTo>
                  <a:pt x="4074760" y="1624310"/>
                </a:moveTo>
                <a:lnTo>
                  <a:pt x="4101252" y="1624310"/>
                </a:lnTo>
                <a:cubicBezTo>
                  <a:pt x="4119904" y="1624310"/>
                  <a:pt x="4133597" y="1628478"/>
                  <a:pt x="4142328" y="1636812"/>
                </a:cubicBezTo>
                <a:cubicBezTo>
                  <a:pt x="4151059" y="1645146"/>
                  <a:pt x="4155425" y="1656457"/>
                  <a:pt x="4155425" y="1670745"/>
                </a:cubicBezTo>
                <a:cubicBezTo>
                  <a:pt x="4155425" y="1685429"/>
                  <a:pt x="4150166" y="1697633"/>
                  <a:pt x="4139649" y="1707356"/>
                </a:cubicBezTo>
                <a:cubicBezTo>
                  <a:pt x="4129131" y="1717080"/>
                  <a:pt x="4115242" y="1721941"/>
                  <a:pt x="4097977" y="1721941"/>
                </a:cubicBezTo>
                <a:lnTo>
                  <a:pt x="4074760" y="1721941"/>
                </a:lnTo>
                <a:close/>
                <a:moveTo>
                  <a:pt x="9939480" y="1601391"/>
                </a:moveTo>
                <a:cubicBezTo>
                  <a:pt x="9929558" y="1601391"/>
                  <a:pt x="9921621" y="1604070"/>
                  <a:pt x="9915668" y="1609428"/>
                </a:cubicBezTo>
                <a:cubicBezTo>
                  <a:pt x="9909715" y="1614785"/>
                  <a:pt x="9906738" y="1622227"/>
                  <a:pt x="9906738" y="1631752"/>
                </a:cubicBezTo>
                <a:cubicBezTo>
                  <a:pt x="9906738" y="1637903"/>
                  <a:pt x="9908573" y="1644204"/>
                  <a:pt x="9912245" y="1650653"/>
                </a:cubicBezTo>
                <a:cubicBezTo>
                  <a:pt x="9915915" y="1657102"/>
                  <a:pt x="9924399" y="1667867"/>
                  <a:pt x="9937694" y="1682949"/>
                </a:cubicBezTo>
                <a:cubicBezTo>
                  <a:pt x="9949997" y="1675408"/>
                  <a:pt x="9958579" y="1667619"/>
                  <a:pt x="9963442" y="1659583"/>
                </a:cubicBezTo>
                <a:cubicBezTo>
                  <a:pt x="9968303" y="1651546"/>
                  <a:pt x="9970734" y="1642467"/>
                  <a:pt x="9970734" y="1632347"/>
                </a:cubicBezTo>
                <a:cubicBezTo>
                  <a:pt x="9970734" y="1623814"/>
                  <a:pt x="9967609" y="1616522"/>
                  <a:pt x="9961358" y="1610469"/>
                </a:cubicBezTo>
                <a:cubicBezTo>
                  <a:pt x="9955107" y="1604417"/>
                  <a:pt x="9947815" y="1601391"/>
                  <a:pt x="9939480" y="1601391"/>
                </a:cubicBezTo>
                <a:close/>
                <a:moveTo>
                  <a:pt x="8670572" y="1535311"/>
                </a:moveTo>
                <a:lnTo>
                  <a:pt x="8792015" y="1535311"/>
                </a:lnTo>
                <a:lnTo>
                  <a:pt x="8936379" y="1731169"/>
                </a:lnTo>
                <a:cubicBezTo>
                  <a:pt x="8938165" y="1733749"/>
                  <a:pt x="8940348" y="1736824"/>
                  <a:pt x="8942927" y="1740396"/>
                </a:cubicBezTo>
                <a:cubicBezTo>
                  <a:pt x="8945507" y="1743968"/>
                  <a:pt x="8948087" y="1747639"/>
                  <a:pt x="8950666" y="1751410"/>
                </a:cubicBezTo>
                <a:cubicBezTo>
                  <a:pt x="8953246" y="1755180"/>
                  <a:pt x="8955677" y="1758851"/>
                  <a:pt x="8957959" y="1762423"/>
                </a:cubicBezTo>
                <a:cubicBezTo>
                  <a:pt x="8960241" y="1765995"/>
                  <a:pt x="8961977" y="1769170"/>
                  <a:pt x="8963168" y="1771948"/>
                </a:cubicBezTo>
                <a:lnTo>
                  <a:pt x="8964358" y="1771948"/>
                </a:lnTo>
                <a:cubicBezTo>
                  <a:pt x="8963168" y="1763217"/>
                  <a:pt x="8962572" y="1748135"/>
                  <a:pt x="8962572" y="1726704"/>
                </a:cubicBezTo>
                <a:lnTo>
                  <a:pt x="8962572" y="1535311"/>
                </a:lnTo>
                <a:lnTo>
                  <a:pt x="9081635" y="1535311"/>
                </a:lnTo>
                <a:lnTo>
                  <a:pt x="9081635" y="1962150"/>
                </a:lnTo>
                <a:lnTo>
                  <a:pt x="8968823" y="1962150"/>
                </a:lnTo>
                <a:lnTo>
                  <a:pt x="8818209" y="1756172"/>
                </a:lnTo>
                <a:cubicBezTo>
                  <a:pt x="8806303" y="1739900"/>
                  <a:pt x="8796580" y="1725216"/>
                  <a:pt x="8789039" y="1712119"/>
                </a:cubicBezTo>
                <a:lnTo>
                  <a:pt x="8787848" y="1712119"/>
                </a:lnTo>
                <a:cubicBezTo>
                  <a:pt x="8789039" y="1733153"/>
                  <a:pt x="8789634" y="1756767"/>
                  <a:pt x="8789634" y="1782961"/>
                </a:cubicBezTo>
                <a:lnTo>
                  <a:pt x="8789634" y="1962150"/>
                </a:lnTo>
                <a:lnTo>
                  <a:pt x="8670572" y="1962150"/>
                </a:lnTo>
                <a:close/>
                <a:moveTo>
                  <a:pt x="8461022" y="1535311"/>
                </a:moveTo>
                <a:lnTo>
                  <a:pt x="8589609" y="1535311"/>
                </a:lnTo>
                <a:lnTo>
                  <a:pt x="8589609" y="1962150"/>
                </a:lnTo>
                <a:lnTo>
                  <a:pt x="8461022" y="1962150"/>
                </a:lnTo>
                <a:close/>
                <a:moveTo>
                  <a:pt x="8127647" y="1535311"/>
                </a:moveTo>
                <a:lnTo>
                  <a:pt x="8256234" y="1535311"/>
                </a:lnTo>
                <a:lnTo>
                  <a:pt x="8256234" y="1861542"/>
                </a:lnTo>
                <a:lnTo>
                  <a:pt x="8403276" y="1861542"/>
                </a:lnTo>
                <a:lnTo>
                  <a:pt x="8403276" y="1962150"/>
                </a:lnTo>
                <a:lnTo>
                  <a:pt x="8127647" y="1962150"/>
                </a:lnTo>
                <a:close/>
                <a:moveTo>
                  <a:pt x="7794272" y="1535311"/>
                </a:moveTo>
                <a:lnTo>
                  <a:pt x="7922859" y="1535311"/>
                </a:lnTo>
                <a:lnTo>
                  <a:pt x="7922859" y="1861542"/>
                </a:lnTo>
                <a:lnTo>
                  <a:pt x="8069902" y="1861542"/>
                </a:lnTo>
                <a:lnTo>
                  <a:pt x="8069902" y="1962150"/>
                </a:lnTo>
                <a:lnTo>
                  <a:pt x="7794272" y="1962150"/>
                </a:lnTo>
                <a:close/>
                <a:moveTo>
                  <a:pt x="7460897" y="1535311"/>
                </a:moveTo>
                <a:lnTo>
                  <a:pt x="7726704" y="1535311"/>
                </a:lnTo>
                <a:lnTo>
                  <a:pt x="7726704" y="1635919"/>
                </a:lnTo>
                <a:lnTo>
                  <a:pt x="7589484" y="1635919"/>
                </a:lnTo>
                <a:lnTo>
                  <a:pt x="7589484" y="1698129"/>
                </a:lnTo>
                <a:lnTo>
                  <a:pt x="7718370" y="1698129"/>
                </a:lnTo>
                <a:lnTo>
                  <a:pt x="7718370" y="1798737"/>
                </a:lnTo>
                <a:lnTo>
                  <a:pt x="7589484" y="1798737"/>
                </a:lnTo>
                <a:lnTo>
                  <a:pt x="7589484" y="1861542"/>
                </a:lnTo>
                <a:lnTo>
                  <a:pt x="7736527" y="1861542"/>
                </a:lnTo>
                <a:lnTo>
                  <a:pt x="7736527" y="1962150"/>
                </a:lnTo>
                <a:lnTo>
                  <a:pt x="7460897" y="1962150"/>
                </a:lnTo>
                <a:close/>
                <a:moveTo>
                  <a:pt x="6994172" y="1535311"/>
                </a:moveTo>
                <a:lnTo>
                  <a:pt x="7170980" y="1535311"/>
                </a:lnTo>
                <a:cubicBezTo>
                  <a:pt x="7321396" y="1535311"/>
                  <a:pt x="7396603" y="1604665"/>
                  <a:pt x="7396603" y="1743373"/>
                </a:cubicBezTo>
                <a:cubicBezTo>
                  <a:pt x="7396603" y="1786632"/>
                  <a:pt x="7387525" y="1824881"/>
                  <a:pt x="7369368" y="1858119"/>
                </a:cubicBezTo>
                <a:cubicBezTo>
                  <a:pt x="7351211" y="1891357"/>
                  <a:pt x="7325265" y="1917006"/>
                  <a:pt x="7291530" y="1935063"/>
                </a:cubicBezTo>
                <a:cubicBezTo>
                  <a:pt x="7257796" y="1953121"/>
                  <a:pt x="7218902" y="1962150"/>
                  <a:pt x="7174849" y="1962150"/>
                </a:cubicBezTo>
                <a:lnTo>
                  <a:pt x="6994172" y="1962150"/>
                </a:lnTo>
                <a:close/>
                <a:moveTo>
                  <a:pt x="5927372" y="1535311"/>
                </a:moveTo>
                <a:lnTo>
                  <a:pt x="6119955" y="1535311"/>
                </a:lnTo>
                <a:lnTo>
                  <a:pt x="6178594" y="1767185"/>
                </a:lnTo>
                <a:cubicBezTo>
                  <a:pt x="6179983" y="1771948"/>
                  <a:pt x="6181818" y="1781622"/>
                  <a:pt x="6184100" y="1796207"/>
                </a:cubicBezTo>
                <a:cubicBezTo>
                  <a:pt x="6186382" y="1810792"/>
                  <a:pt x="6187821" y="1822053"/>
                  <a:pt x="6188416" y="1829991"/>
                </a:cubicBezTo>
                <a:lnTo>
                  <a:pt x="6190202" y="1829991"/>
                </a:lnTo>
                <a:cubicBezTo>
                  <a:pt x="6192385" y="1811933"/>
                  <a:pt x="6195858" y="1790601"/>
                  <a:pt x="6200620" y="1765995"/>
                </a:cubicBezTo>
                <a:lnTo>
                  <a:pt x="6255389" y="1535311"/>
                </a:lnTo>
                <a:lnTo>
                  <a:pt x="6444996" y="1535311"/>
                </a:lnTo>
                <a:lnTo>
                  <a:pt x="6444996" y="1962150"/>
                </a:lnTo>
                <a:lnTo>
                  <a:pt x="6318195" y="1962150"/>
                </a:lnTo>
                <a:lnTo>
                  <a:pt x="6318195" y="1728192"/>
                </a:lnTo>
                <a:cubicBezTo>
                  <a:pt x="6318195" y="1706166"/>
                  <a:pt x="6318889" y="1681956"/>
                  <a:pt x="6320278" y="1655564"/>
                </a:cubicBezTo>
                <a:lnTo>
                  <a:pt x="6321171" y="1635919"/>
                </a:lnTo>
                <a:lnTo>
                  <a:pt x="6317599" y="1635919"/>
                </a:lnTo>
                <a:cubicBezTo>
                  <a:pt x="6311249" y="1669455"/>
                  <a:pt x="6306387" y="1692672"/>
                  <a:pt x="6303014" y="1705570"/>
                </a:cubicBezTo>
                <a:lnTo>
                  <a:pt x="6240209" y="1962150"/>
                </a:lnTo>
                <a:lnTo>
                  <a:pt x="6119360" y="1962150"/>
                </a:lnTo>
                <a:lnTo>
                  <a:pt x="6053578" y="1708547"/>
                </a:lnTo>
                <a:cubicBezTo>
                  <a:pt x="6051792" y="1702197"/>
                  <a:pt x="6047129" y="1677988"/>
                  <a:pt x="6039588" y="1635919"/>
                </a:cubicBezTo>
                <a:lnTo>
                  <a:pt x="6036016" y="1635919"/>
                </a:lnTo>
                <a:cubicBezTo>
                  <a:pt x="6038794" y="1702594"/>
                  <a:pt x="6040184" y="1744266"/>
                  <a:pt x="6040184" y="1760935"/>
                </a:cubicBezTo>
                <a:lnTo>
                  <a:pt x="6040184" y="1962150"/>
                </a:lnTo>
                <a:lnTo>
                  <a:pt x="5927372" y="1962150"/>
                </a:lnTo>
                <a:close/>
                <a:moveTo>
                  <a:pt x="5065062" y="1535311"/>
                </a:moveTo>
                <a:lnTo>
                  <a:pt x="4918020" y="1962150"/>
                </a:lnTo>
                <a:lnTo>
                  <a:pt x="5057025" y="1962150"/>
                </a:lnTo>
                <a:lnTo>
                  <a:pt x="5077266" y="1883569"/>
                </a:lnTo>
                <a:lnTo>
                  <a:pt x="5204663" y="1883569"/>
                </a:lnTo>
                <a:lnTo>
                  <a:pt x="5223415" y="1962150"/>
                </a:lnTo>
                <a:lnTo>
                  <a:pt x="5363016" y="1962150"/>
                </a:lnTo>
                <a:lnTo>
                  <a:pt x="5224605" y="1535311"/>
                </a:lnTo>
                <a:close/>
                <a:moveTo>
                  <a:pt x="4365272" y="1535311"/>
                </a:moveTo>
                <a:lnTo>
                  <a:pt x="4365272" y="1962150"/>
                </a:lnTo>
                <a:lnTo>
                  <a:pt x="4493860" y="1962150"/>
                </a:lnTo>
                <a:lnTo>
                  <a:pt x="4493860" y="1535311"/>
                </a:lnTo>
                <a:close/>
                <a:moveTo>
                  <a:pt x="3946173" y="1535311"/>
                </a:moveTo>
                <a:lnTo>
                  <a:pt x="3946173" y="1962150"/>
                </a:lnTo>
                <a:lnTo>
                  <a:pt x="4074760" y="1962150"/>
                </a:lnTo>
                <a:lnTo>
                  <a:pt x="4074760" y="1812131"/>
                </a:lnTo>
                <a:lnTo>
                  <a:pt x="4079820" y="1812131"/>
                </a:lnTo>
                <a:cubicBezTo>
                  <a:pt x="4091330" y="1812131"/>
                  <a:pt x="4101995" y="1817291"/>
                  <a:pt x="4111818" y="1827610"/>
                </a:cubicBezTo>
                <a:cubicBezTo>
                  <a:pt x="4121641" y="1837928"/>
                  <a:pt x="4129628" y="1852117"/>
                  <a:pt x="4135780" y="1870174"/>
                </a:cubicBezTo>
                <a:lnTo>
                  <a:pt x="4167629" y="1962150"/>
                </a:lnTo>
                <a:lnTo>
                  <a:pt x="4312587" y="1962150"/>
                </a:lnTo>
                <a:lnTo>
                  <a:pt x="4270617" y="1853506"/>
                </a:lnTo>
                <a:cubicBezTo>
                  <a:pt x="4261092" y="1828899"/>
                  <a:pt x="4250327" y="1810345"/>
                  <a:pt x="4238322" y="1797844"/>
                </a:cubicBezTo>
                <a:cubicBezTo>
                  <a:pt x="4226316" y="1785342"/>
                  <a:pt x="4211284" y="1776313"/>
                  <a:pt x="4193227" y="1770757"/>
                </a:cubicBezTo>
                <a:lnTo>
                  <a:pt x="4193227" y="1769567"/>
                </a:lnTo>
                <a:cubicBezTo>
                  <a:pt x="4225969" y="1760637"/>
                  <a:pt x="4250625" y="1746250"/>
                  <a:pt x="4267194" y="1726406"/>
                </a:cubicBezTo>
                <a:cubicBezTo>
                  <a:pt x="4283764" y="1706563"/>
                  <a:pt x="4292048" y="1681956"/>
                  <a:pt x="4292048" y="1652588"/>
                </a:cubicBezTo>
                <a:cubicBezTo>
                  <a:pt x="4292048" y="1613495"/>
                  <a:pt x="4277811" y="1584176"/>
                  <a:pt x="4249335" y="1564630"/>
                </a:cubicBezTo>
                <a:cubicBezTo>
                  <a:pt x="4220859" y="1545084"/>
                  <a:pt x="4176757" y="1535311"/>
                  <a:pt x="4117027" y="1535311"/>
                </a:cubicBezTo>
                <a:close/>
                <a:moveTo>
                  <a:pt x="3612798" y="1535311"/>
                </a:moveTo>
                <a:lnTo>
                  <a:pt x="3612798" y="1962150"/>
                </a:lnTo>
                <a:lnTo>
                  <a:pt x="3888427" y="1962150"/>
                </a:lnTo>
                <a:lnTo>
                  <a:pt x="3888427" y="1861542"/>
                </a:lnTo>
                <a:lnTo>
                  <a:pt x="3741385" y="1861542"/>
                </a:lnTo>
                <a:lnTo>
                  <a:pt x="3741385" y="1798737"/>
                </a:lnTo>
                <a:lnTo>
                  <a:pt x="3870270" y="1798737"/>
                </a:lnTo>
                <a:lnTo>
                  <a:pt x="3870270" y="1698129"/>
                </a:lnTo>
                <a:lnTo>
                  <a:pt x="3741385" y="1698129"/>
                </a:lnTo>
                <a:lnTo>
                  <a:pt x="3741385" y="1635919"/>
                </a:lnTo>
                <a:lnTo>
                  <a:pt x="3878605" y="1635919"/>
                </a:lnTo>
                <a:lnTo>
                  <a:pt x="3878605" y="1535311"/>
                </a:lnTo>
                <a:close/>
                <a:moveTo>
                  <a:pt x="3012723" y="1535311"/>
                </a:moveTo>
                <a:lnTo>
                  <a:pt x="3012723" y="1962150"/>
                </a:lnTo>
                <a:lnTo>
                  <a:pt x="3125534" y="1962150"/>
                </a:lnTo>
                <a:lnTo>
                  <a:pt x="3125534" y="1760935"/>
                </a:lnTo>
                <a:cubicBezTo>
                  <a:pt x="3125534" y="1744266"/>
                  <a:pt x="3124145" y="1702594"/>
                  <a:pt x="3121367" y="1635919"/>
                </a:cubicBezTo>
                <a:lnTo>
                  <a:pt x="3124939" y="1635919"/>
                </a:lnTo>
                <a:cubicBezTo>
                  <a:pt x="3132479" y="1677988"/>
                  <a:pt x="3137143" y="1702197"/>
                  <a:pt x="3138929" y="1708547"/>
                </a:cubicBezTo>
                <a:lnTo>
                  <a:pt x="3204711" y="1962150"/>
                </a:lnTo>
                <a:lnTo>
                  <a:pt x="3325559" y="1962150"/>
                </a:lnTo>
                <a:lnTo>
                  <a:pt x="3388365" y="1705570"/>
                </a:lnTo>
                <a:cubicBezTo>
                  <a:pt x="3391738" y="1692672"/>
                  <a:pt x="3396600" y="1669455"/>
                  <a:pt x="3402950" y="1635919"/>
                </a:cubicBezTo>
                <a:lnTo>
                  <a:pt x="3406522" y="1635919"/>
                </a:lnTo>
                <a:lnTo>
                  <a:pt x="3405629" y="1655564"/>
                </a:lnTo>
                <a:cubicBezTo>
                  <a:pt x="3404240" y="1681956"/>
                  <a:pt x="3403545" y="1706166"/>
                  <a:pt x="3403545" y="1728192"/>
                </a:cubicBezTo>
                <a:lnTo>
                  <a:pt x="3403545" y="1962150"/>
                </a:lnTo>
                <a:lnTo>
                  <a:pt x="3530347" y="1962150"/>
                </a:lnTo>
                <a:lnTo>
                  <a:pt x="3530347" y="1535311"/>
                </a:lnTo>
                <a:lnTo>
                  <a:pt x="3340740" y="1535311"/>
                </a:lnTo>
                <a:lnTo>
                  <a:pt x="3285971" y="1765995"/>
                </a:lnTo>
                <a:cubicBezTo>
                  <a:pt x="3281208" y="1790601"/>
                  <a:pt x="3277736" y="1811933"/>
                  <a:pt x="3275553" y="1829991"/>
                </a:cubicBezTo>
                <a:lnTo>
                  <a:pt x="3273767" y="1829991"/>
                </a:lnTo>
                <a:cubicBezTo>
                  <a:pt x="3273172" y="1822053"/>
                  <a:pt x="3271733" y="1810792"/>
                  <a:pt x="3269451" y="1796207"/>
                </a:cubicBezTo>
                <a:cubicBezTo>
                  <a:pt x="3267169" y="1781622"/>
                  <a:pt x="3265333" y="1771948"/>
                  <a:pt x="3263944" y="1767185"/>
                </a:cubicBezTo>
                <a:lnTo>
                  <a:pt x="3205306" y="1535311"/>
                </a:lnTo>
                <a:close/>
                <a:moveTo>
                  <a:pt x="2560285" y="1535311"/>
                </a:moveTo>
                <a:lnTo>
                  <a:pt x="2560285" y="1769567"/>
                </a:lnTo>
                <a:cubicBezTo>
                  <a:pt x="2560285" y="1836440"/>
                  <a:pt x="2576011" y="1886496"/>
                  <a:pt x="2607464" y="1919734"/>
                </a:cubicBezTo>
                <a:cubicBezTo>
                  <a:pt x="2638916" y="1952972"/>
                  <a:pt x="2685003" y="1969592"/>
                  <a:pt x="2745725" y="1969592"/>
                </a:cubicBezTo>
                <a:cubicBezTo>
                  <a:pt x="2810813" y="1969592"/>
                  <a:pt x="2858983" y="1952972"/>
                  <a:pt x="2890236" y="1919734"/>
                </a:cubicBezTo>
                <a:cubicBezTo>
                  <a:pt x="2921491" y="1886496"/>
                  <a:pt x="2937118" y="1835646"/>
                  <a:pt x="2937118" y="1767185"/>
                </a:cubicBezTo>
                <a:lnTo>
                  <a:pt x="2937118" y="1535311"/>
                </a:lnTo>
                <a:lnTo>
                  <a:pt x="2807637" y="1535311"/>
                </a:lnTo>
                <a:lnTo>
                  <a:pt x="2807637" y="1777306"/>
                </a:lnTo>
                <a:cubicBezTo>
                  <a:pt x="2807637" y="1804492"/>
                  <a:pt x="2802627" y="1825030"/>
                  <a:pt x="2792606" y="1838920"/>
                </a:cubicBezTo>
                <a:cubicBezTo>
                  <a:pt x="2782585" y="1852811"/>
                  <a:pt x="2767950" y="1859756"/>
                  <a:pt x="2748702" y="1859756"/>
                </a:cubicBezTo>
                <a:cubicBezTo>
                  <a:pt x="2729651" y="1859756"/>
                  <a:pt x="2715017" y="1852365"/>
                  <a:pt x="2704797" y="1837581"/>
                </a:cubicBezTo>
                <a:cubicBezTo>
                  <a:pt x="2694578" y="1822797"/>
                  <a:pt x="2689468" y="1801713"/>
                  <a:pt x="2689468" y="1774329"/>
                </a:cubicBezTo>
                <a:lnTo>
                  <a:pt x="2689468" y="1535311"/>
                </a:lnTo>
                <a:close/>
                <a:moveTo>
                  <a:pt x="2069747" y="1535311"/>
                </a:moveTo>
                <a:lnTo>
                  <a:pt x="2069747" y="1962150"/>
                </a:lnTo>
                <a:lnTo>
                  <a:pt x="2188810" y="1962150"/>
                </a:lnTo>
                <a:lnTo>
                  <a:pt x="2188810" y="1782961"/>
                </a:lnTo>
                <a:cubicBezTo>
                  <a:pt x="2188810" y="1756767"/>
                  <a:pt x="2188214" y="1733153"/>
                  <a:pt x="2187024" y="1712119"/>
                </a:cubicBezTo>
                <a:lnTo>
                  <a:pt x="2188214" y="1712119"/>
                </a:lnTo>
                <a:cubicBezTo>
                  <a:pt x="2195755" y="1725216"/>
                  <a:pt x="2205479" y="1739900"/>
                  <a:pt x="2217385" y="1756172"/>
                </a:cubicBezTo>
                <a:lnTo>
                  <a:pt x="2367999" y="1962150"/>
                </a:lnTo>
                <a:lnTo>
                  <a:pt x="2480811" y="1962150"/>
                </a:lnTo>
                <a:lnTo>
                  <a:pt x="2480811" y="1535311"/>
                </a:lnTo>
                <a:lnTo>
                  <a:pt x="2361749" y="1535311"/>
                </a:lnTo>
                <a:lnTo>
                  <a:pt x="2361749" y="1726704"/>
                </a:lnTo>
                <a:cubicBezTo>
                  <a:pt x="2361749" y="1748135"/>
                  <a:pt x="2362344" y="1763217"/>
                  <a:pt x="2363534" y="1771948"/>
                </a:cubicBezTo>
                <a:lnTo>
                  <a:pt x="2362344" y="1771948"/>
                </a:lnTo>
                <a:cubicBezTo>
                  <a:pt x="2361153" y="1769170"/>
                  <a:pt x="2359417" y="1765995"/>
                  <a:pt x="2357135" y="1762423"/>
                </a:cubicBezTo>
                <a:cubicBezTo>
                  <a:pt x="2354853" y="1758851"/>
                  <a:pt x="2352422" y="1755180"/>
                  <a:pt x="2349842" y="1751410"/>
                </a:cubicBezTo>
                <a:cubicBezTo>
                  <a:pt x="2347262" y="1747639"/>
                  <a:pt x="2344683" y="1743968"/>
                  <a:pt x="2342103" y="1740396"/>
                </a:cubicBezTo>
                <a:cubicBezTo>
                  <a:pt x="2339523" y="1736824"/>
                  <a:pt x="2337341" y="1733749"/>
                  <a:pt x="2335555" y="1731169"/>
                </a:cubicBezTo>
                <a:lnTo>
                  <a:pt x="2191191" y="1535311"/>
                </a:lnTo>
                <a:close/>
                <a:moveTo>
                  <a:pt x="9942457" y="1528167"/>
                </a:moveTo>
                <a:cubicBezTo>
                  <a:pt x="9980358" y="1528167"/>
                  <a:pt x="10010868" y="1537047"/>
                  <a:pt x="10033986" y="1554808"/>
                </a:cubicBezTo>
                <a:cubicBezTo>
                  <a:pt x="10057103" y="1572568"/>
                  <a:pt x="10068663" y="1596231"/>
                  <a:pt x="10068663" y="1625799"/>
                </a:cubicBezTo>
                <a:cubicBezTo>
                  <a:pt x="10068663" y="1649413"/>
                  <a:pt x="10061817" y="1669753"/>
                  <a:pt x="10048125" y="1686818"/>
                </a:cubicBezTo>
                <a:cubicBezTo>
                  <a:pt x="10034433" y="1703884"/>
                  <a:pt x="10012704" y="1719263"/>
                  <a:pt x="9982938" y="1732955"/>
                </a:cubicBezTo>
                <a:lnTo>
                  <a:pt x="10043660" y="1801713"/>
                </a:lnTo>
                <a:cubicBezTo>
                  <a:pt x="10052590" y="1783854"/>
                  <a:pt x="10057054" y="1759744"/>
                  <a:pt x="10057054" y="1729383"/>
                </a:cubicBezTo>
                <a:lnTo>
                  <a:pt x="10154090" y="1729383"/>
                </a:lnTo>
                <a:cubicBezTo>
                  <a:pt x="10154090" y="1758156"/>
                  <a:pt x="10150022" y="1784003"/>
                  <a:pt x="10141886" y="1806922"/>
                </a:cubicBezTo>
                <a:cubicBezTo>
                  <a:pt x="10133750" y="1829842"/>
                  <a:pt x="10120554" y="1850727"/>
                  <a:pt x="10102298" y="1869579"/>
                </a:cubicBezTo>
                <a:lnTo>
                  <a:pt x="10187726" y="1962745"/>
                </a:lnTo>
                <a:lnTo>
                  <a:pt x="10055269" y="1962745"/>
                </a:lnTo>
                <a:lnTo>
                  <a:pt x="10030265" y="1933575"/>
                </a:lnTo>
                <a:cubicBezTo>
                  <a:pt x="10016970" y="1943894"/>
                  <a:pt x="9998366" y="1952476"/>
                  <a:pt x="9974455" y="1959322"/>
                </a:cubicBezTo>
                <a:cubicBezTo>
                  <a:pt x="9950542" y="1966168"/>
                  <a:pt x="9927574" y="1969592"/>
                  <a:pt x="9905547" y="1969592"/>
                </a:cubicBezTo>
                <a:cubicBezTo>
                  <a:pt x="9856929" y="1969592"/>
                  <a:pt x="9819127" y="1959025"/>
                  <a:pt x="9792140" y="1937891"/>
                </a:cubicBezTo>
                <a:cubicBezTo>
                  <a:pt x="9765153" y="1916758"/>
                  <a:pt x="9751659" y="1887240"/>
                  <a:pt x="9751659" y="1849338"/>
                </a:cubicBezTo>
                <a:cubicBezTo>
                  <a:pt x="9751659" y="1826915"/>
                  <a:pt x="9759795" y="1805484"/>
                  <a:pt x="9776067" y="1785045"/>
                </a:cubicBezTo>
                <a:cubicBezTo>
                  <a:pt x="9792338" y="1764606"/>
                  <a:pt x="9817144" y="1746052"/>
                  <a:pt x="9850481" y="1729383"/>
                </a:cubicBezTo>
                <a:cubicBezTo>
                  <a:pt x="9822104" y="1698030"/>
                  <a:pt x="9807916" y="1666677"/>
                  <a:pt x="9807916" y="1635324"/>
                </a:cubicBezTo>
                <a:cubicBezTo>
                  <a:pt x="9807916" y="1603574"/>
                  <a:pt x="9820368" y="1577777"/>
                  <a:pt x="9845272" y="1557933"/>
                </a:cubicBezTo>
                <a:cubicBezTo>
                  <a:pt x="9870175" y="1538089"/>
                  <a:pt x="9902571" y="1528167"/>
                  <a:pt x="9942457" y="1528167"/>
                </a:cubicBezTo>
                <a:close/>
                <a:moveTo>
                  <a:pt x="9391495" y="1528167"/>
                </a:moveTo>
                <a:cubicBezTo>
                  <a:pt x="9428603" y="1528167"/>
                  <a:pt x="9468191" y="1533426"/>
                  <a:pt x="9510260" y="1543943"/>
                </a:cubicBezTo>
                <a:lnTo>
                  <a:pt x="9510260" y="1656160"/>
                </a:lnTo>
                <a:cubicBezTo>
                  <a:pt x="9490615" y="1647230"/>
                  <a:pt x="9471763" y="1641029"/>
                  <a:pt x="9453705" y="1637556"/>
                </a:cubicBezTo>
                <a:cubicBezTo>
                  <a:pt x="9435648" y="1634083"/>
                  <a:pt x="9415903" y="1632347"/>
                  <a:pt x="9394472" y="1632347"/>
                </a:cubicBezTo>
                <a:cubicBezTo>
                  <a:pt x="9359150" y="1632347"/>
                  <a:pt x="9331021" y="1642963"/>
                  <a:pt x="9310086" y="1664196"/>
                </a:cubicBezTo>
                <a:cubicBezTo>
                  <a:pt x="9289151" y="1685429"/>
                  <a:pt x="9278683" y="1714599"/>
                  <a:pt x="9278683" y="1751707"/>
                </a:cubicBezTo>
                <a:cubicBezTo>
                  <a:pt x="9278683" y="1787228"/>
                  <a:pt x="9287464" y="1815009"/>
                  <a:pt x="9305026" y="1835051"/>
                </a:cubicBezTo>
                <a:cubicBezTo>
                  <a:pt x="9322588" y="1855093"/>
                  <a:pt x="9347144" y="1865114"/>
                  <a:pt x="9378696" y="1865114"/>
                </a:cubicBezTo>
                <a:cubicBezTo>
                  <a:pt x="9393380" y="1865114"/>
                  <a:pt x="9404195" y="1864320"/>
                  <a:pt x="9411140" y="1862733"/>
                </a:cubicBezTo>
                <a:lnTo>
                  <a:pt x="9411140" y="1801713"/>
                </a:lnTo>
                <a:lnTo>
                  <a:pt x="9329285" y="1801713"/>
                </a:lnTo>
                <a:lnTo>
                  <a:pt x="9329285" y="1704380"/>
                </a:lnTo>
                <a:lnTo>
                  <a:pt x="9539728" y="1704380"/>
                </a:lnTo>
                <a:lnTo>
                  <a:pt x="9539728" y="1934170"/>
                </a:lnTo>
                <a:cubicBezTo>
                  <a:pt x="9523654" y="1943299"/>
                  <a:pt x="9499644" y="1951484"/>
                  <a:pt x="9467695" y="1958727"/>
                </a:cubicBezTo>
                <a:cubicBezTo>
                  <a:pt x="9435746" y="1965970"/>
                  <a:pt x="9405287" y="1969592"/>
                  <a:pt x="9376315" y="1969592"/>
                </a:cubicBezTo>
                <a:cubicBezTo>
                  <a:pt x="9301503" y="1969592"/>
                  <a:pt x="9243758" y="1950889"/>
                  <a:pt x="9203079" y="1913483"/>
                </a:cubicBezTo>
                <a:cubicBezTo>
                  <a:pt x="9162399" y="1876078"/>
                  <a:pt x="9142059" y="1823641"/>
                  <a:pt x="9142059" y="1756172"/>
                </a:cubicBezTo>
                <a:cubicBezTo>
                  <a:pt x="9142059" y="1710928"/>
                  <a:pt x="9152328" y="1670745"/>
                  <a:pt x="9172867" y="1635621"/>
                </a:cubicBezTo>
                <a:cubicBezTo>
                  <a:pt x="9193405" y="1600498"/>
                  <a:pt x="9222327" y="1573808"/>
                  <a:pt x="9259633" y="1555552"/>
                </a:cubicBezTo>
                <a:cubicBezTo>
                  <a:pt x="9296940" y="1537295"/>
                  <a:pt x="9340894" y="1528167"/>
                  <a:pt x="9391495" y="1528167"/>
                </a:cubicBezTo>
                <a:close/>
                <a:moveTo>
                  <a:pt x="6722709" y="1528167"/>
                </a:moveTo>
                <a:cubicBezTo>
                  <a:pt x="6763587" y="1528167"/>
                  <a:pt x="6800149" y="1537246"/>
                  <a:pt x="6832396" y="1555403"/>
                </a:cubicBezTo>
                <a:cubicBezTo>
                  <a:pt x="6864641" y="1573560"/>
                  <a:pt x="6889546" y="1599456"/>
                  <a:pt x="6907107" y="1633091"/>
                </a:cubicBezTo>
                <a:cubicBezTo>
                  <a:pt x="6924669" y="1666726"/>
                  <a:pt x="6933450" y="1704876"/>
                  <a:pt x="6933450" y="1747540"/>
                </a:cubicBezTo>
                <a:cubicBezTo>
                  <a:pt x="6933450" y="1790403"/>
                  <a:pt x="6924223" y="1828750"/>
                  <a:pt x="6905768" y="1862584"/>
                </a:cubicBezTo>
                <a:cubicBezTo>
                  <a:pt x="6887313" y="1896418"/>
                  <a:pt x="6861516" y="1922711"/>
                  <a:pt x="6828377" y="1941463"/>
                </a:cubicBezTo>
                <a:cubicBezTo>
                  <a:pt x="6795238" y="1960215"/>
                  <a:pt x="6758130" y="1969592"/>
                  <a:pt x="6717054" y="1969592"/>
                </a:cubicBezTo>
                <a:cubicBezTo>
                  <a:pt x="6676969" y="1969592"/>
                  <a:pt x="6640506" y="1960513"/>
                  <a:pt x="6607665" y="1942356"/>
                </a:cubicBezTo>
                <a:cubicBezTo>
                  <a:pt x="6574824" y="1924199"/>
                  <a:pt x="6549275" y="1898700"/>
                  <a:pt x="6531019" y="1865858"/>
                </a:cubicBezTo>
                <a:cubicBezTo>
                  <a:pt x="6512762" y="1833017"/>
                  <a:pt x="6503634" y="1795860"/>
                  <a:pt x="6503634" y="1754386"/>
                </a:cubicBezTo>
                <a:cubicBezTo>
                  <a:pt x="6503634" y="1710928"/>
                  <a:pt x="6512862" y="1671836"/>
                  <a:pt x="6531316" y="1637110"/>
                </a:cubicBezTo>
                <a:cubicBezTo>
                  <a:pt x="6549771" y="1602383"/>
                  <a:pt x="6575667" y="1575544"/>
                  <a:pt x="6609005" y="1556594"/>
                </a:cubicBezTo>
                <a:cubicBezTo>
                  <a:pt x="6642342" y="1537643"/>
                  <a:pt x="6680243" y="1528167"/>
                  <a:pt x="6722709" y="1528167"/>
                </a:cubicBezTo>
                <a:close/>
                <a:moveTo>
                  <a:pt x="4785265" y="1528167"/>
                </a:moveTo>
                <a:cubicBezTo>
                  <a:pt x="4739029" y="1528167"/>
                  <a:pt x="4698151" y="1537742"/>
                  <a:pt x="4662630" y="1556891"/>
                </a:cubicBezTo>
                <a:cubicBezTo>
                  <a:pt x="4627110" y="1576040"/>
                  <a:pt x="4599626" y="1603177"/>
                  <a:pt x="4580180" y="1638300"/>
                </a:cubicBezTo>
                <a:cubicBezTo>
                  <a:pt x="4560733" y="1673424"/>
                  <a:pt x="4551009" y="1713508"/>
                  <a:pt x="4551009" y="1758553"/>
                </a:cubicBezTo>
                <a:cubicBezTo>
                  <a:pt x="4551009" y="1800424"/>
                  <a:pt x="4559691" y="1837383"/>
                  <a:pt x="4577055" y="1869430"/>
                </a:cubicBezTo>
                <a:cubicBezTo>
                  <a:pt x="4594417" y="1901478"/>
                  <a:pt x="4619569" y="1926183"/>
                  <a:pt x="4652510" y="1943547"/>
                </a:cubicBezTo>
                <a:cubicBezTo>
                  <a:pt x="4685451" y="1960910"/>
                  <a:pt x="4724642" y="1969592"/>
                  <a:pt x="4770085" y="1969592"/>
                </a:cubicBezTo>
                <a:cubicBezTo>
                  <a:pt x="4816320" y="1969592"/>
                  <a:pt x="4857099" y="1963242"/>
                  <a:pt x="4892422" y="1950542"/>
                </a:cubicBezTo>
                <a:lnTo>
                  <a:pt x="4892422" y="1835944"/>
                </a:lnTo>
                <a:cubicBezTo>
                  <a:pt x="4860671" y="1851819"/>
                  <a:pt x="4829219" y="1859756"/>
                  <a:pt x="4798064" y="1859756"/>
                </a:cubicBezTo>
                <a:cubicBezTo>
                  <a:pt x="4764330" y="1859756"/>
                  <a:pt x="4737392" y="1849884"/>
                  <a:pt x="4717250" y="1830140"/>
                </a:cubicBezTo>
                <a:cubicBezTo>
                  <a:pt x="4697109" y="1810395"/>
                  <a:pt x="4687038" y="1783457"/>
                  <a:pt x="4687038" y="1749326"/>
                </a:cubicBezTo>
                <a:cubicBezTo>
                  <a:pt x="4687038" y="1714996"/>
                  <a:pt x="4697109" y="1687810"/>
                  <a:pt x="4717250" y="1667768"/>
                </a:cubicBezTo>
                <a:cubicBezTo>
                  <a:pt x="4737392" y="1647726"/>
                  <a:pt x="4764925" y="1637705"/>
                  <a:pt x="4799850" y="1637705"/>
                </a:cubicBezTo>
                <a:cubicBezTo>
                  <a:pt x="4816718" y="1637705"/>
                  <a:pt x="4833386" y="1639689"/>
                  <a:pt x="4849856" y="1643658"/>
                </a:cubicBezTo>
                <a:cubicBezTo>
                  <a:pt x="4866327" y="1647627"/>
                  <a:pt x="4880515" y="1653183"/>
                  <a:pt x="4892422" y="1660327"/>
                </a:cubicBezTo>
                <a:lnTo>
                  <a:pt x="4892422" y="1541562"/>
                </a:lnTo>
                <a:cubicBezTo>
                  <a:pt x="4857893" y="1532632"/>
                  <a:pt x="4822175" y="1528167"/>
                  <a:pt x="4785265" y="1528167"/>
                </a:cubicBezTo>
                <a:close/>
                <a:moveTo>
                  <a:pt x="0" y="0"/>
                </a:moveTo>
                <a:lnTo>
                  <a:pt x="5980176" y="0"/>
                </a:lnTo>
                <a:cubicBezTo>
                  <a:pt x="5980176" y="428625"/>
                  <a:pt x="5853196" y="937617"/>
                  <a:pt x="5670662" y="1481770"/>
                </a:cubicBezTo>
                <a:lnTo>
                  <a:pt x="5541609" y="1842247"/>
                </a:lnTo>
                <a:lnTo>
                  <a:pt x="5541609" y="1535311"/>
                </a:lnTo>
                <a:lnTo>
                  <a:pt x="5413022" y="1535311"/>
                </a:lnTo>
                <a:lnTo>
                  <a:pt x="5413022" y="1962150"/>
                </a:lnTo>
                <a:lnTo>
                  <a:pt x="5498683" y="1962150"/>
                </a:lnTo>
                <a:lnTo>
                  <a:pt x="5472256" y="2035969"/>
                </a:lnTo>
                <a:lnTo>
                  <a:pt x="5328785" y="2406843"/>
                </a:lnTo>
                <a:lnTo>
                  <a:pt x="5328785" y="2268736"/>
                </a:lnTo>
                <a:lnTo>
                  <a:pt x="5209723" y="2268736"/>
                </a:lnTo>
                <a:lnTo>
                  <a:pt x="5209723" y="2460129"/>
                </a:lnTo>
                <a:cubicBezTo>
                  <a:pt x="5209723" y="2481560"/>
                  <a:pt x="5210318" y="2496642"/>
                  <a:pt x="5211509" y="2505373"/>
                </a:cubicBezTo>
                <a:lnTo>
                  <a:pt x="5210318" y="2505373"/>
                </a:lnTo>
                <a:cubicBezTo>
                  <a:pt x="5209127" y="2502595"/>
                  <a:pt x="5207391" y="2499420"/>
                  <a:pt x="5205109" y="2495848"/>
                </a:cubicBezTo>
                <a:cubicBezTo>
                  <a:pt x="5202827" y="2492276"/>
                  <a:pt x="5200396" y="2488605"/>
                  <a:pt x="5197816" y="2484835"/>
                </a:cubicBezTo>
                <a:cubicBezTo>
                  <a:pt x="5195236" y="2481064"/>
                  <a:pt x="5192657" y="2477393"/>
                  <a:pt x="5190077" y="2473821"/>
                </a:cubicBezTo>
                <a:cubicBezTo>
                  <a:pt x="5187497" y="2470249"/>
                  <a:pt x="5185315" y="2467174"/>
                  <a:pt x="5183529" y="2464594"/>
                </a:cubicBezTo>
                <a:lnTo>
                  <a:pt x="5039166" y="2268736"/>
                </a:lnTo>
                <a:lnTo>
                  <a:pt x="4917722" y="2268736"/>
                </a:lnTo>
                <a:lnTo>
                  <a:pt x="4917722" y="2695575"/>
                </a:lnTo>
                <a:lnTo>
                  <a:pt x="5036784" y="2695575"/>
                </a:lnTo>
                <a:lnTo>
                  <a:pt x="5036784" y="2516386"/>
                </a:lnTo>
                <a:cubicBezTo>
                  <a:pt x="5036784" y="2490193"/>
                  <a:pt x="5036189" y="2466578"/>
                  <a:pt x="5034999" y="2445544"/>
                </a:cubicBezTo>
                <a:lnTo>
                  <a:pt x="5036189" y="2445544"/>
                </a:lnTo>
                <a:cubicBezTo>
                  <a:pt x="5043729" y="2458641"/>
                  <a:pt x="5053453" y="2473325"/>
                  <a:pt x="5065359" y="2489597"/>
                </a:cubicBezTo>
                <a:lnTo>
                  <a:pt x="5215973" y="2695575"/>
                </a:lnTo>
                <a:lnTo>
                  <a:pt x="5216447" y="2695575"/>
                </a:lnTo>
                <a:lnTo>
                  <a:pt x="5027825" y="3174504"/>
                </a:lnTo>
                <a:cubicBezTo>
                  <a:pt x="4287108" y="5072063"/>
                  <a:pt x="3722751" y="6858000"/>
                  <a:pt x="5980176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BFFEC33D-9DBF-5DBC-C0AD-83AC59192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0621" y="4713726"/>
            <a:ext cx="7287207" cy="987279"/>
          </a:xfrm>
          <a:solidFill>
            <a:schemeClr val="accent1">
              <a:lumMod val="75000"/>
              <a:alpha val="4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Name: Dharshannan Sugunan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Supervisor(s): Dr. Monica Marinescu, Dr. Michael Cornish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3A6D3-3FE0-B099-BB31-FCF99F51F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6" y="324043"/>
            <a:ext cx="4099987" cy="45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5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447453" cy="979714"/>
          </a:xfrm>
        </p:spPr>
        <p:txBody>
          <a:bodyPr>
            <a:normAutofit/>
          </a:bodyPr>
          <a:lstStyle/>
          <a:p>
            <a:r>
              <a:rPr lang="en-US" sz="2800" b="1" dirty="0"/>
              <a:t>EQUATIONS DISCRETISATION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7/26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15A40-BE4B-0971-CE18-4D402FEA421F}"/>
                  </a:ext>
                </a:extLst>
              </p:cNvPr>
              <p:cNvSpPr txBox="1"/>
              <p:nvPr/>
            </p:nvSpPr>
            <p:spPr>
              <a:xfrm>
                <a:off x="188946" y="1727851"/>
                <a:ext cx="6162868" cy="74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15A40-BE4B-0971-CE18-4D402FEA4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6" y="1727851"/>
                <a:ext cx="6162868" cy="7461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743E247-1767-1073-5AD5-4B74F75E10A2}"/>
              </a:ext>
            </a:extLst>
          </p:cNvPr>
          <p:cNvSpPr txBox="1"/>
          <p:nvPr/>
        </p:nvSpPr>
        <p:spPr>
          <a:xfrm>
            <a:off x="93307" y="1169117"/>
            <a:ext cx="635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EQUATIONS DISCRETISED VIA BACKWARDS EULER: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2ED2B-E494-F25C-6197-CF3B3423FDB3}"/>
              </a:ext>
            </a:extLst>
          </p:cNvPr>
          <p:cNvCxnSpPr>
            <a:stCxn id="5" idx="2"/>
          </p:cNvCxnSpPr>
          <p:nvPr/>
        </p:nvCxnSpPr>
        <p:spPr>
          <a:xfrm>
            <a:off x="3270380" y="2474017"/>
            <a:ext cx="0" cy="66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09FC9B-F234-EE67-2E47-3CEB28C1B45F}"/>
                  </a:ext>
                </a:extLst>
              </p:cNvPr>
              <p:cNvSpPr txBox="1"/>
              <p:nvPr/>
            </p:nvSpPr>
            <p:spPr>
              <a:xfrm>
                <a:off x="188946" y="3154833"/>
                <a:ext cx="6162868" cy="4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09FC9B-F234-EE67-2E47-3CEB28C1B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6" y="3154833"/>
                <a:ext cx="6162868" cy="434478"/>
              </a:xfrm>
              <a:prstGeom prst="rect">
                <a:avLst/>
              </a:prstGeom>
              <a:blipFill>
                <a:blip r:embed="rId3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91DCAB-1935-D7E3-163B-E66D00782B39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3270380" y="3589311"/>
            <a:ext cx="0" cy="637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BB0C21-A124-E071-448E-87DC5969AB8E}"/>
                  </a:ext>
                </a:extLst>
              </p:cNvPr>
              <p:cNvSpPr txBox="1"/>
              <p:nvPr/>
            </p:nvSpPr>
            <p:spPr>
              <a:xfrm>
                <a:off x="188946" y="4226590"/>
                <a:ext cx="6162868" cy="483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BB0C21-A124-E071-448E-87DC5969A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6" y="4226590"/>
                <a:ext cx="6162868" cy="483146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98ECDD9-C456-F43F-DC83-D7A1EEC19B25}"/>
              </a:ext>
            </a:extLst>
          </p:cNvPr>
          <p:cNvSpPr txBox="1"/>
          <p:nvPr/>
        </p:nvSpPr>
        <p:spPr>
          <a:xfrm>
            <a:off x="2957806" y="2595200"/>
            <a:ext cx="62514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Apply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EAEC5-99C8-81B2-119F-45CD24D5939C}"/>
              </a:ext>
            </a:extLst>
          </p:cNvPr>
          <p:cNvSpPr txBox="1"/>
          <p:nvPr/>
        </p:nvSpPr>
        <p:spPr>
          <a:xfrm>
            <a:off x="2847394" y="3705781"/>
            <a:ext cx="84597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Discrete: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3D870F-3D97-093D-EF5B-CAC2DCA4D4E2}"/>
                  </a:ext>
                </a:extLst>
              </p:cNvPr>
              <p:cNvSpPr txBox="1"/>
              <p:nvPr/>
            </p:nvSpPr>
            <p:spPr>
              <a:xfrm>
                <a:off x="4383830" y="1606668"/>
                <a:ext cx="616286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3D870F-3D97-093D-EF5B-CAC2DCA4D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30" y="1606668"/>
                <a:ext cx="6162868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D99BDA-6628-6EF8-F077-9A227D4843E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3270380" y="4709736"/>
            <a:ext cx="17103" cy="82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08E538-CB12-AFEF-7360-88EBA6E0FA27}"/>
                  </a:ext>
                </a:extLst>
              </p:cNvPr>
              <p:cNvSpPr txBox="1"/>
              <p:nvPr/>
            </p:nvSpPr>
            <p:spPr>
              <a:xfrm>
                <a:off x="2864498" y="4821777"/>
                <a:ext cx="845971" cy="51828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08E538-CB12-AFEF-7360-88EBA6E0F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498" y="4821777"/>
                <a:ext cx="845971" cy="5182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42F3DD-CAA4-8CE6-7D8D-A6DF320E4381}"/>
                  </a:ext>
                </a:extLst>
              </p:cNvPr>
              <p:cNvSpPr txBox="1"/>
              <p:nvPr/>
            </p:nvSpPr>
            <p:spPr>
              <a:xfrm>
                <a:off x="206049" y="5553100"/>
                <a:ext cx="6162868" cy="723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p>
                          </m:sSubSup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=1.5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42F3DD-CAA4-8CE6-7D8D-A6DF320E4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49" y="5553100"/>
                <a:ext cx="6162868" cy="723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0929DB-20A2-0B48-F9A0-C50438AB5A88}"/>
              </a:ext>
            </a:extLst>
          </p:cNvPr>
          <p:cNvCxnSpPr>
            <a:cxnSpLocks/>
            <a:stCxn id="22" idx="1"/>
          </p:cNvCxnSpPr>
          <p:nvPr/>
        </p:nvCxnSpPr>
        <p:spPr>
          <a:xfrm>
            <a:off x="4383830" y="1964010"/>
            <a:ext cx="1175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3D3C691-2449-036B-D0E9-A878E5AD388B}"/>
              </a:ext>
            </a:extLst>
          </p:cNvPr>
          <p:cNvSpPr txBox="1"/>
          <p:nvPr/>
        </p:nvSpPr>
        <p:spPr>
          <a:xfrm>
            <a:off x="4659088" y="1810121"/>
            <a:ext cx="62514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3635E4-692A-B8A9-8D9B-4CEF8BF5408F}"/>
                  </a:ext>
                </a:extLst>
              </p:cNvPr>
              <p:cNvSpPr txBox="1"/>
              <p:nvPr/>
            </p:nvSpPr>
            <p:spPr>
              <a:xfrm>
                <a:off x="4777273" y="709127"/>
                <a:ext cx="3741576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spatial &amp; temporal </a:t>
                </a:r>
                <a:r>
                  <a:rPr lang="en-US" dirty="0" err="1"/>
                  <a:t>discretisation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3635E4-692A-B8A9-8D9B-4CEF8BF54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273" y="709127"/>
                <a:ext cx="3741576" cy="369332"/>
              </a:xfrm>
              <a:prstGeom prst="rect">
                <a:avLst/>
              </a:prstGeom>
              <a:blipFill>
                <a:blip r:embed="rId8"/>
                <a:stretch>
                  <a:fillRect t="-6349" r="-1301" b="-2222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5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447453" cy="979714"/>
          </a:xfrm>
        </p:spPr>
        <p:txBody>
          <a:bodyPr>
            <a:normAutofit/>
          </a:bodyPr>
          <a:lstStyle/>
          <a:p>
            <a:r>
              <a:rPr lang="en-US" sz="2800" b="1" dirty="0"/>
              <a:t>EQUATIONS DISCRETISATION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7/26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15A40-BE4B-0971-CE18-4D402FEA421F}"/>
                  </a:ext>
                </a:extLst>
              </p:cNvPr>
              <p:cNvSpPr txBox="1"/>
              <p:nvPr/>
            </p:nvSpPr>
            <p:spPr>
              <a:xfrm>
                <a:off x="188946" y="1727851"/>
                <a:ext cx="6162868" cy="74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15A40-BE4B-0971-CE18-4D402FEA4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6" y="1727851"/>
                <a:ext cx="6162868" cy="7461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743E247-1767-1073-5AD5-4B74F75E10A2}"/>
              </a:ext>
            </a:extLst>
          </p:cNvPr>
          <p:cNvSpPr txBox="1"/>
          <p:nvPr/>
        </p:nvSpPr>
        <p:spPr>
          <a:xfrm>
            <a:off x="93307" y="1169117"/>
            <a:ext cx="635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EQUATIONS DISCRETISED VIA BACKWARDS EULER: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2ED2B-E494-F25C-6197-CF3B3423FDB3}"/>
              </a:ext>
            </a:extLst>
          </p:cNvPr>
          <p:cNvCxnSpPr>
            <a:stCxn id="5" idx="2"/>
          </p:cNvCxnSpPr>
          <p:nvPr/>
        </p:nvCxnSpPr>
        <p:spPr>
          <a:xfrm>
            <a:off x="3270380" y="2474017"/>
            <a:ext cx="0" cy="66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09FC9B-F234-EE67-2E47-3CEB28C1B45F}"/>
                  </a:ext>
                </a:extLst>
              </p:cNvPr>
              <p:cNvSpPr txBox="1"/>
              <p:nvPr/>
            </p:nvSpPr>
            <p:spPr>
              <a:xfrm>
                <a:off x="188946" y="3154833"/>
                <a:ext cx="6162868" cy="4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09FC9B-F234-EE67-2E47-3CEB28C1B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6" y="3154833"/>
                <a:ext cx="6162868" cy="434478"/>
              </a:xfrm>
              <a:prstGeom prst="rect">
                <a:avLst/>
              </a:prstGeom>
              <a:blipFill>
                <a:blip r:embed="rId3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91DCAB-1935-D7E3-163B-E66D00782B39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3270380" y="3589311"/>
            <a:ext cx="0" cy="637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BB0C21-A124-E071-448E-87DC5969AB8E}"/>
                  </a:ext>
                </a:extLst>
              </p:cNvPr>
              <p:cNvSpPr txBox="1"/>
              <p:nvPr/>
            </p:nvSpPr>
            <p:spPr>
              <a:xfrm>
                <a:off x="188946" y="4226590"/>
                <a:ext cx="6162868" cy="483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BB0C21-A124-E071-448E-87DC5969A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6" y="4226590"/>
                <a:ext cx="6162868" cy="483146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98ECDD9-C456-F43F-DC83-D7A1EEC19B25}"/>
              </a:ext>
            </a:extLst>
          </p:cNvPr>
          <p:cNvSpPr txBox="1"/>
          <p:nvPr/>
        </p:nvSpPr>
        <p:spPr>
          <a:xfrm>
            <a:off x="2957806" y="2595200"/>
            <a:ext cx="62514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Apply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EAEC5-99C8-81B2-119F-45CD24D5939C}"/>
              </a:ext>
            </a:extLst>
          </p:cNvPr>
          <p:cNvSpPr txBox="1"/>
          <p:nvPr/>
        </p:nvSpPr>
        <p:spPr>
          <a:xfrm>
            <a:off x="2847394" y="3705781"/>
            <a:ext cx="84597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Discrete: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3D870F-3D97-093D-EF5B-CAC2DCA4D4E2}"/>
                  </a:ext>
                </a:extLst>
              </p:cNvPr>
              <p:cNvSpPr txBox="1"/>
              <p:nvPr/>
            </p:nvSpPr>
            <p:spPr>
              <a:xfrm>
                <a:off x="4383830" y="1606668"/>
                <a:ext cx="616286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3D870F-3D97-093D-EF5B-CAC2DCA4D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30" y="1606668"/>
                <a:ext cx="6162868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D99BDA-6628-6EF8-F077-9A227D4843E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3270380" y="4709736"/>
            <a:ext cx="17103" cy="82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08E538-CB12-AFEF-7360-88EBA6E0FA27}"/>
                  </a:ext>
                </a:extLst>
              </p:cNvPr>
              <p:cNvSpPr txBox="1"/>
              <p:nvPr/>
            </p:nvSpPr>
            <p:spPr>
              <a:xfrm>
                <a:off x="2864498" y="4821777"/>
                <a:ext cx="845971" cy="51828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08E538-CB12-AFEF-7360-88EBA6E0F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498" y="4821777"/>
                <a:ext cx="845971" cy="5182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42F3DD-CAA4-8CE6-7D8D-A6DF320E4381}"/>
                  </a:ext>
                </a:extLst>
              </p:cNvPr>
              <p:cNvSpPr txBox="1"/>
              <p:nvPr/>
            </p:nvSpPr>
            <p:spPr>
              <a:xfrm>
                <a:off x="206049" y="5553100"/>
                <a:ext cx="6162868" cy="723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p>
                          </m:sSubSup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=1.5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42F3DD-CAA4-8CE6-7D8D-A6DF320E4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49" y="5553100"/>
                <a:ext cx="6162868" cy="723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0929DB-20A2-0B48-F9A0-C50438AB5A88}"/>
              </a:ext>
            </a:extLst>
          </p:cNvPr>
          <p:cNvCxnSpPr>
            <a:cxnSpLocks/>
            <a:stCxn id="22" idx="1"/>
          </p:cNvCxnSpPr>
          <p:nvPr/>
        </p:nvCxnSpPr>
        <p:spPr>
          <a:xfrm>
            <a:off x="4383830" y="1964010"/>
            <a:ext cx="1175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3D3C691-2449-036B-D0E9-A878E5AD388B}"/>
              </a:ext>
            </a:extLst>
          </p:cNvPr>
          <p:cNvSpPr txBox="1"/>
          <p:nvPr/>
        </p:nvSpPr>
        <p:spPr>
          <a:xfrm>
            <a:off x="4659088" y="1810121"/>
            <a:ext cx="62514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E01328-635C-255F-EECD-51F420A49398}"/>
                  </a:ext>
                </a:extLst>
              </p:cNvPr>
              <p:cNvSpPr txBox="1"/>
              <p:nvPr/>
            </p:nvSpPr>
            <p:spPr>
              <a:xfrm>
                <a:off x="5936602" y="2948304"/>
                <a:ext cx="6162868" cy="3486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−1, 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𝑒𝑓𝑓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𝑒𝑓𝑓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E01328-635C-255F-EECD-51F420A49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02" y="2948304"/>
                <a:ext cx="6162868" cy="34869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546166-467F-B520-7DB7-1E5D1425EC30}"/>
              </a:ext>
            </a:extLst>
          </p:cNvPr>
          <p:cNvCxnSpPr>
            <a:cxnSpLocks/>
          </p:cNvCxnSpPr>
          <p:nvPr/>
        </p:nvCxnSpPr>
        <p:spPr>
          <a:xfrm>
            <a:off x="6414014" y="2220713"/>
            <a:ext cx="0" cy="76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306F11C-2489-D750-E686-63821AC3E4A2}"/>
              </a:ext>
            </a:extLst>
          </p:cNvPr>
          <p:cNvSpPr txBox="1"/>
          <p:nvPr/>
        </p:nvSpPr>
        <p:spPr>
          <a:xfrm>
            <a:off x="5991028" y="2380720"/>
            <a:ext cx="84597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Discrete: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1E18018-5EF6-DFF3-0E81-E760BDF4D67F}"/>
              </a:ext>
            </a:extLst>
          </p:cNvPr>
          <p:cNvCxnSpPr>
            <a:cxnSpLocks/>
            <a:endCxn id="39" idx="1"/>
          </p:cNvCxnSpPr>
          <p:nvPr/>
        </p:nvCxnSpPr>
        <p:spPr>
          <a:xfrm rot="5400000" flipH="1" flipV="1">
            <a:off x="4138410" y="3680435"/>
            <a:ext cx="2998444" cy="7067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F04DE17-51F0-6068-CACF-4C24B01A0D72}"/>
              </a:ext>
            </a:extLst>
          </p:cNvPr>
          <p:cNvSpPr txBox="1"/>
          <p:nvPr/>
        </p:nvSpPr>
        <p:spPr>
          <a:xfrm>
            <a:off x="6096000" y="2987041"/>
            <a:ext cx="5716555" cy="3501627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57520C-ADFF-27A1-5D97-87FA7A7EC298}"/>
              </a:ext>
            </a:extLst>
          </p:cNvPr>
          <p:cNvSpPr txBox="1"/>
          <p:nvPr/>
        </p:nvSpPr>
        <p:spPr>
          <a:xfrm>
            <a:off x="4782329" y="3859669"/>
            <a:ext cx="10174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Substitute: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AE1F94BA-8C81-47C9-DF1E-1E25AE357461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4217440" y="4013558"/>
            <a:ext cx="564889" cy="5117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CAA92C-EB6B-3F99-0406-124C620F6507}"/>
                  </a:ext>
                </a:extLst>
              </p:cNvPr>
              <p:cNvSpPr txBox="1"/>
              <p:nvPr/>
            </p:nvSpPr>
            <p:spPr>
              <a:xfrm>
                <a:off x="4777273" y="709127"/>
                <a:ext cx="3741576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spatial &amp; temporal </a:t>
                </a:r>
                <a:r>
                  <a:rPr lang="en-US" dirty="0" err="1"/>
                  <a:t>discretisation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CAA92C-EB6B-3F99-0406-124C620F6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273" y="709127"/>
                <a:ext cx="3741576" cy="369332"/>
              </a:xfrm>
              <a:prstGeom prst="rect">
                <a:avLst/>
              </a:prstGeom>
              <a:blipFill>
                <a:blip r:embed="rId9"/>
                <a:stretch>
                  <a:fillRect t="-6349" r="-1301" b="-2222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2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447453" cy="979714"/>
          </a:xfrm>
        </p:spPr>
        <p:txBody>
          <a:bodyPr>
            <a:normAutofit/>
          </a:bodyPr>
          <a:lstStyle/>
          <a:p>
            <a:r>
              <a:rPr lang="en-US" sz="2800" b="1" dirty="0"/>
              <a:t>EQUATIONS DISCRETISATION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8/26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3E247-1767-1073-5AD5-4B74F75E10A2}"/>
              </a:ext>
            </a:extLst>
          </p:cNvPr>
          <p:cNvSpPr txBox="1"/>
          <p:nvPr/>
        </p:nvSpPr>
        <p:spPr>
          <a:xfrm>
            <a:off x="93307" y="1169117"/>
            <a:ext cx="635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EQUATIONS DISCRETISED VIA BACKWARDS EULER: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E01328-635C-255F-EECD-51F420A49398}"/>
                  </a:ext>
                </a:extLst>
              </p:cNvPr>
              <p:cNvSpPr txBox="1"/>
              <p:nvPr/>
            </p:nvSpPr>
            <p:spPr>
              <a:xfrm>
                <a:off x="5936602" y="2948304"/>
                <a:ext cx="6162868" cy="3486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−1, 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𝑒𝑓𝑓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𝑒𝑓𝑓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E01328-635C-255F-EECD-51F420A49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02" y="2948304"/>
                <a:ext cx="6162868" cy="34869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04DE17-51F0-6068-CACF-4C24B01A0D72}"/>
              </a:ext>
            </a:extLst>
          </p:cNvPr>
          <p:cNvSpPr txBox="1"/>
          <p:nvPr/>
        </p:nvSpPr>
        <p:spPr>
          <a:xfrm>
            <a:off x="6096000" y="2987041"/>
            <a:ext cx="5716555" cy="3501627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6C073E-F74E-2A50-4941-D5F9D1B848B2}"/>
                  </a:ext>
                </a:extLst>
              </p:cNvPr>
              <p:cNvSpPr txBox="1"/>
              <p:nvPr/>
            </p:nvSpPr>
            <p:spPr>
              <a:xfrm>
                <a:off x="365837" y="3254725"/>
                <a:ext cx="5809085" cy="629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6C073E-F74E-2A50-4941-D5F9D1B84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37" y="3254725"/>
                <a:ext cx="5809085" cy="629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94A037-CADD-94BE-077C-059F7E906493}"/>
                  </a:ext>
                </a:extLst>
              </p:cNvPr>
              <p:cNvSpPr txBox="1"/>
              <p:nvPr/>
            </p:nvSpPr>
            <p:spPr>
              <a:xfrm>
                <a:off x="188946" y="1727851"/>
                <a:ext cx="6162868" cy="74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94A037-CADD-94BE-077C-059F7E906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6" y="1727851"/>
                <a:ext cx="6162868" cy="746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14456C-DBA8-86FD-CD85-C6578805807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70380" y="2474017"/>
            <a:ext cx="0" cy="780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D6B9F7-F7ED-1204-AC70-354B428C607E}"/>
              </a:ext>
            </a:extLst>
          </p:cNvPr>
          <p:cNvSpPr txBox="1"/>
          <p:nvPr/>
        </p:nvSpPr>
        <p:spPr>
          <a:xfrm>
            <a:off x="2957806" y="2595200"/>
            <a:ext cx="62514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EB9FC6-CD26-1177-8C47-B6F9D225D3A8}"/>
                  </a:ext>
                </a:extLst>
              </p:cNvPr>
              <p:cNvSpPr txBox="1"/>
              <p:nvPr/>
            </p:nvSpPr>
            <p:spPr>
              <a:xfrm>
                <a:off x="573443" y="4580503"/>
                <a:ext cx="5522557" cy="996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EB9FC6-CD26-1177-8C47-B6F9D225D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43" y="4580503"/>
                <a:ext cx="5522557" cy="996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C5D46B-0EA4-D951-9CD1-043328295D95}"/>
              </a:ext>
            </a:extLst>
          </p:cNvPr>
          <p:cNvCxnSpPr>
            <a:cxnSpLocks/>
          </p:cNvCxnSpPr>
          <p:nvPr/>
        </p:nvCxnSpPr>
        <p:spPr>
          <a:xfrm>
            <a:off x="3270380" y="3791349"/>
            <a:ext cx="0" cy="68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D4B653-C1A0-AD83-EAC8-7499CDCAF542}"/>
              </a:ext>
            </a:extLst>
          </p:cNvPr>
          <p:cNvSpPr txBox="1"/>
          <p:nvPr/>
        </p:nvSpPr>
        <p:spPr>
          <a:xfrm>
            <a:off x="2847394" y="3951356"/>
            <a:ext cx="84597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Discrete: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953445-FBE7-F6C2-003A-065999505CEF}"/>
              </a:ext>
            </a:extLst>
          </p:cNvPr>
          <p:cNvSpPr txBox="1"/>
          <p:nvPr/>
        </p:nvSpPr>
        <p:spPr>
          <a:xfrm>
            <a:off x="630314" y="4520985"/>
            <a:ext cx="5306285" cy="1185815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BBBF22-0ADB-D8A8-6A24-F74FABF463C5}"/>
                  </a:ext>
                </a:extLst>
              </p:cNvPr>
              <p:cNvSpPr txBox="1"/>
              <p:nvPr/>
            </p:nvSpPr>
            <p:spPr>
              <a:xfrm>
                <a:off x="4777273" y="709127"/>
                <a:ext cx="3741576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spatial &amp; temporal </a:t>
                </a:r>
                <a:r>
                  <a:rPr lang="en-US" dirty="0" err="1"/>
                  <a:t>discretisation</a:t>
                </a:r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BBBF22-0ADB-D8A8-6A24-F74FABF46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273" y="709127"/>
                <a:ext cx="3741576" cy="369332"/>
              </a:xfrm>
              <a:prstGeom prst="rect">
                <a:avLst/>
              </a:prstGeom>
              <a:blipFill>
                <a:blip r:embed="rId6"/>
                <a:stretch>
                  <a:fillRect t="-6349" r="-1301" b="-2222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37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32245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SOLVER ALGORITHM 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A3583-8FEE-B271-A617-C2D6F8C05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478" y="0"/>
            <a:ext cx="8525521" cy="6858000"/>
          </a:xfrm>
          <a:ln w="12700">
            <a:solidFill>
              <a:srgbClr val="00B0F0"/>
            </a:solidFill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9/26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ADA11-576A-68AB-2721-11D3FD058E5D}"/>
              </a:ext>
            </a:extLst>
          </p:cNvPr>
          <p:cNvSpPr txBox="1"/>
          <p:nvPr/>
        </p:nvSpPr>
        <p:spPr>
          <a:xfrm>
            <a:off x="261257" y="181946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of equations solved via a modified Newton-</a:t>
            </a:r>
            <a:r>
              <a:rPr lang="en-US" dirty="0" err="1"/>
              <a:t>Rapshon</a:t>
            </a:r>
            <a:r>
              <a:rPr lang="en-US" dirty="0"/>
              <a:t> approach: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E7CFF1-5C2C-E55B-AB7E-B145C9D77C81}"/>
                  </a:ext>
                </a:extLst>
              </p:cNvPr>
              <p:cNvSpPr txBox="1"/>
              <p:nvPr/>
            </p:nvSpPr>
            <p:spPr>
              <a:xfrm>
                <a:off x="-1478902" y="3120359"/>
                <a:ext cx="62235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E7CFF1-5C2C-E55B-AB7E-B145C9D77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8902" y="3120359"/>
                <a:ext cx="6223518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53585F-F5A5-791E-33F9-B04F09E3EEBB}"/>
                  </a:ext>
                </a:extLst>
              </p:cNvPr>
              <p:cNvSpPr txBox="1"/>
              <p:nvPr/>
            </p:nvSpPr>
            <p:spPr>
              <a:xfrm>
                <a:off x="261257" y="3867251"/>
                <a:ext cx="2668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the residual array.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Jacobian matrix</a:t>
                </a:r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53585F-F5A5-791E-33F9-B04F09E3E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7" y="3867251"/>
                <a:ext cx="2668555" cy="646331"/>
              </a:xfrm>
              <a:prstGeom prst="rect">
                <a:avLst/>
              </a:prstGeom>
              <a:blipFill>
                <a:blip r:embed="rId4"/>
                <a:stretch>
                  <a:fillRect l="-1598" t="-4717" r="-45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32245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SOLVER ALGORITHM 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A3583-8FEE-B271-A617-C2D6F8C05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478" y="0"/>
            <a:ext cx="8525521" cy="6858000"/>
          </a:xfrm>
          <a:ln w="12700">
            <a:solidFill>
              <a:srgbClr val="00B0F0"/>
            </a:solidFill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9/26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ADA11-576A-68AB-2721-11D3FD058E5D}"/>
              </a:ext>
            </a:extLst>
          </p:cNvPr>
          <p:cNvSpPr txBox="1"/>
          <p:nvPr/>
        </p:nvSpPr>
        <p:spPr>
          <a:xfrm>
            <a:off x="261257" y="181946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of equations solved via a modified Newton-</a:t>
            </a:r>
            <a:r>
              <a:rPr lang="en-US" dirty="0" err="1"/>
              <a:t>Rapshon</a:t>
            </a:r>
            <a:r>
              <a:rPr lang="en-US" dirty="0"/>
              <a:t> approach: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E7CFF1-5C2C-E55B-AB7E-B145C9D77C81}"/>
                  </a:ext>
                </a:extLst>
              </p:cNvPr>
              <p:cNvSpPr txBox="1"/>
              <p:nvPr/>
            </p:nvSpPr>
            <p:spPr>
              <a:xfrm>
                <a:off x="-1478902" y="3120359"/>
                <a:ext cx="62235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E7CFF1-5C2C-E55B-AB7E-B145C9D77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8902" y="3120359"/>
                <a:ext cx="6223518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53585F-F5A5-791E-33F9-B04F09E3EEBB}"/>
                  </a:ext>
                </a:extLst>
              </p:cNvPr>
              <p:cNvSpPr txBox="1"/>
              <p:nvPr/>
            </p:nvSpPr>
            <p:spPr>
              <a:xfrm>
                <a:off x="261257" y="3867251"/>
                <a:ext cx="2668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the residual array.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Jacobian matrix</a:t>
                </a:r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53585F-F5A5-791E-33F9-B04F09E3E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7" y="3867251"/>
                <a:ext cx="2668555" cy="646331"/>
              </a:xfrm>
              <a:prstGeom prst="rect">
                <a:avLst/>
              </a:prstGeom>
              <a:blipFill>
                <a:blip r:embed="rId4"/>
                <a:stretch>
                  <a:fillRect l="-1598" t="-4717" r="-45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97455CF-5120-40AF-11EB-A36513EF8FF8}"/>
              </a:ext>
            </a:extLst>
          </p:cNvPr>
          <p:cNvSpPr/>
          <p:nvPr/>
        </p:nvSpPr>
        <p:spPr>
          <a:xfrm>
            <a:off x="3741576" y="37322"/>
            <a:ext cx="3396342" cy="6820678"/>
          </a:xfrm>
          <a:custGeom>
            <a:avLst/>
            <a:gdLst>
              <a:gd name="connsiteX0" fmla="*/ 1940767 w 3396342"/>
              <a:gd name="connsiteY0" fmla="*/ 18662 h 6820678"/>
              <a:gd name="connsiteX1" fmla="*/ 1810138 w 3396342"/>
              <a:gd name="connsiteY1" fmla="*/ 46654 h 6820678"/>
              <a:gd name="connsiteX2" fmla="*/ 1492897 w 3396342"/>
              <a:gd name="connsiteY2" fmla="*/ 74645 h 6820678"/>
              <a:gd name="connsiteX3" fmla="*/ 1399591 w 3396342"/>
              <a:gd name="connsiteY3" fmla="*/ 121298 h 6820678"/>
              <a:gd name="connsiteX4" fmla="*/ 1362269 w 3396342"/>
              <a:gd name="connsiteY4" fmla="*/ 139960 h 6820678"/>
              <a:gd name="connsiteX5" fmla="*/ 1296955 w 3396342"/>
              <a:gd name="connsiteY5" fmla="*/ 195943 h 6820678"/>
              <a:gd name="connsiteX6" fmla="*/ 1268963 w 3396342"/>
              <a:gd name="connsiteY6" fmla="*/ 242596 h 6820678"/>
              <a:gd name="connsiteX7" fmla="*/ 1222310 w 3396342"/>
              <a:gd name="connsiteY7" fmla="*/ 279919 h 6820678"/>
              <a:gd name="connsiteX8" fmla="*/ 1184987 w 3396342"/>
              <a:gd name="connsiteY8" fmla="*/ 326572 h 6820678"/>
              <a:gd name="connsiteX9" fmla="*/ 1166326 w 3396342"/>
              <a:gd name="connsiteY9" fmla="*/ 373225 h 6820678"/>
              <a:gd name="connsiteX10" fmla="*/ 1138334 w 3396342"/>
              <a:gd name="connsiteY10" fmla="*/ 457200 h 6820678"/>
              <a:gd name="connsiteX11" fmla="*/ 1119673 w 3396342"/>
              <a:gd name="connsiteY11" fmla="*/ 606490 h 6820678"/>
              <a:gd name="connsiteX12" fmla="*/ 1082351 w 3396342"/>
              <a:gd name="connsiteY12" fmla="*/ 718458 h 6820678"/>
              <a:gd name="connsiteX13" fmla="*/ 1063689 w 3396342"/>
              <a:gd name="connsiteY13" fmla="*/ 914400 h 6820678"/>
              <a:gd name="connsiteX14" fmla="*/ 1026367 w 3396342"/>
              <a:gd name="connsiteY14" fmla="*/ 979715 h 6820678"/>
              <a:gd name="connsiteX15" fmla="*/ 961053 w 3396342"/>
              <a:gd name="connsiteY15" fmla="*/ 1063690 h 6820678"/>
              <a:gd name="connsiteX16" fmla="*/ 923730 w 3396342"/>
              <a:gd name="connsiteY16" fmla="*/ 1110343 h 6820678"/>
              <a:gd name="connsiteX17" fmla="*/ 849085 w 3396342"/>
              <a:gd name="connsiteY17" fmla="*/ 1184988 h 6820678"/>
              <a:gd name="connsiteX18" fmla="*/ 774440 w 3396342"/>
              <a:gd name="connsiteY18" fmla="*/ 1268964 h 6820678"/>
              <a:gd name="connsiteX19" fmla="*/ 699795 w 3396342"/>
              <a:gd name="connsiteY19" fmla="*/ 1399592 h 6820678"/>
              <a:gd name="connsiteX20" fmla="*/ 681134 w 3396342"/>
              <a:gd name="connsiteY20" fmla="*/ 1474237 h 6820678"/>
              <a:gd name="connsiteX21" fmla="*/ 643812 w 3396342"/>
              <a:gd name="connsiteY21" fmla="*/ 1614196 h 6820678"/>
              <a:gd name="connsiteX22" fmla="*/ 625151 w 3396342"/>
              <a:gd name="connsiteY22" fmla="*/ 1698172 h 6820678"/>
              <a:gd name="connsiteX23" fmla="*/ 597159 w 3396342"/>
              <a:gd name="connsiteY23" fmla="*/ 1763486 h 6820678"/>
              <a:gd name="connsiteX24" fmla="*/ 587828 w 3396342"/>
              <a:gd name="connsiteY24" fmla="*/ 1828800 h 6820678"/>
              <a:gd name="connsiteX25" fmla="*/ 550506 w 3396342"/>
              <a:gd name="connsiteY25" fmla="*/ 1968760 h 6820678"/>
              <a:gd name="connsiteX26" fmla="*/ 541175 w 3396342"/>
              <a:gd name="connsiteY26" fmla="*/ 2043405 h 6820678"/>
              <a:gd name="connsiteX27" fmla="*/ 559836 w 3396342"/>
              <a:gd name="connsiteY27" fmla="*/ 2211356 h 6820678"/>
              <a:gd name="connsiteX28" fmla="*/ 615820 w 3396342"/>
              <a:gd name="connsiteY28" fmla="*/ 2295331 h 6820678"/>
              <a:gd name="connsiteX29" fmla="*/ 606489 w 3396342"/>
              <a:gd name="connsiteY29" fmla="*/ 2575249 h 6820678"/>
              <a:gd name="connsiteX30" fmla="*/ 597159 w 3396342"/>
              <a:gd name="connsiteY30" fmla="*/ 2631233 h 6820678"/>
              <a:gd name="connsiteX31" fmla="*/ 513183 w 3396342"/>
              <a:gd name="connsiteY31" fmla="*/ 2799184 h 6820678"/>
              <a:gd name="connsiteX32" fmla="*/ 438538 w 3396342"/>
              <a:gd name="connsiteY32" fmla="*/ 2883160 h 6820678"/>
              <a:gd name="connsiteX33" fmla="*/ 419877 w 3396342"/>
              <a:gd name="connsiteY33" fmla="*/ 2939143 h 6820678"/>
              <a:gd name="connsiteX34" fmla="*/ 401216 w 3396342"/>
              <a:gd name="connsiteY34" fmla="*/ 3013788 h 6820678"/>
              <a:gd name="connsiteX35" fmla="*/ 363893 w 3396342"/>
              <a:gd name="connsiteY35" fmla="*/ 3107094 h 6820678"/>
              <a:gd name="connsiteX36" fmla="*/ 326571 w 3396342"/>
              <a:gd name="connsiteY36" fmla="*/ 3172409 h 6820678"/>
              <a:gd name="connsiteX37" fmla="*/ 298579 w 3396342"/>
              <a:gd name="connsiteY37" fmla="*/ 3228392 h 6820678"/>
              <a:gd name="connsiteX38" fmla="*/ 270587 w 3396342"/>
              <a:gd name="connsiteY38" fmla="*/ 3275045 h 6820678"/>
              <a:gd name="connsiteX39" fmla="*/ 242595 w 3396342"/>
              <a:gd name="connsiteY39" fmla="*/ 3331029 h 6820678"/>
              <a:gd name="connsiteX40" fmla="*/ 205273 w 3396342"/>
              <a:gd name="connsiteY40" fmla="*/ 3396343 h 6820678"/>
              <a:gd name="connsiteX41" fmla="*/ 186612 w 3396342"/>
              <a:gd name="connsiteY41" fmla="*/ 3461658 h 6820678"/>
              <a:gd name="connsiteX42" fmla="*/ 167951 w 3396342"/>
              <a:gd name="connsiteY42" fmla="*/ 3536302 h 6820678"/>
              <a:gd name="connsiteX43" fmla="*/ 139959 w 3396342"/>
              <a:gd name="connsiteY43" fmla="*/ 3601617 h 6820678"/>
              <a:gd name="connsiteX44" fmla="*/ 130628 w 3396342"/>
              <a:gd name="connsiteY44" fmla="*/ 3657600 h 6820678"/>
              <a:gd name="connsiteX45" fmla="*/ 111967 w 3396342"/>
              <a:gd name="connsiteY45" fmla="*/ 3722915 h 6820678"/>
              <a:gd name="connsiteX46" fmla="*/ 102636 w 3396342"/>
              <a:gd name="connsiteY46" fmla="*/ 3844213 h 6820678"/>
              <a:gd name="connsiteX47" fmla="*/ 74644 w 3396342"/>
              <a:gd name="connsiteY47" fmla="*/ 4273421 h 6820678"/>
              <a:gd name="connsiteX48" fmla="*/ 102636 w 3396342"/>
              <a:gd name="connsiteY48" fmla="*/ 4441372 h 6820678"/>
              <a:gd name="connsiteX49" fmla="*/ 121297 w 3396342"/>
              <a:gd name="connsiteY49" fmla="*/ 4525347 h 6820678"/>
              <a:gd name="connsiteX50" fmla="*/ 167951 w 3396342"/>
              <a:gd name="connsiteY50" fmla="*/ 4599992 h 6820678"/>
              <a:gd name="connsiteX51" fmla="*/ 195942 w 3396342"/>
              <a:gd name="connsiteY51" fmla="*/ 4665307 h 6820678"/>
              <a:gd name="connsiteX52" fmla="*/ 214604 w 3396342"/>
              <a:gd name="connsiteY52" fmla="*/ 4758613 h 6820678"/>
              <a:gd name="connsiteX53" fmla="*/ 233265 w 3396342"/>
              <a:gd name="connsiteY53" fmla="*/ 4814596 h 6820678"/>
              <a:gd name="connsiteX54" fmla="*/ 251926 w 3396342"/>
              <a:gd name="connsiteY54" fmla="*/ 4982547 h 6820678"/>
              <a:gd name="connsiteX55" fmla="*/ 214604 w 3396342"/>
              <a:gd name="connsiteY55" fmla="*/ 5281127 h 6820678"/>
              <a:gd name="connsiteX56" fmla="*/ 149289 w 3396342"/>
              <a:gd name="connsiteY56" fmla="*/ 5411756 h 6820678"/>
              <a:gd name="connsiteX57" fmla="*/ 130628 w 3396342"/>
              <a:gd name="connsiteY57" fmla="*/ 5486400 h 6820678"/>
              <a:gd name="connsiteX58" fmla="*/ 83975 w 3396342"/>
              <a:gd name="connsiteY58" fmla="*/ 5645021 h 6820678"/>
              <a:gd name="connsiteX59" fmla="*/ 74644 w 3396342"/>
              <a:gd name="connsiteY59" fmla="*/ 5682343 h 6820678"/>
              <a:gd name="connsiteX60" fmla="*/ 55983 w 3396342"/>
              <a:gd name="connsiteY60" fmla="*/ 5803641 h 6820678"/>
              <a:gd name="connsiteX61" fmla="*/ 46653 w 3396342"/>
              <a:gd name="connsiteY61" fmla="*/ 5831633 h 6820678"/>
              <a:gd name="connsiteX62" fmla="*/ 27991 w 3396342"/>
              <a:gd name="connsiteY62" fmla="*/ 5896947 h 6820678"/>
              <a:gd name="connsiteX63" fmla="*/ 18661 w 3396342"/>
              <a:gd name="connsiteY63" fmla="*/ 6064898 h 6820678"/>
              <a:gd name="connsiteX64" fmla="*/ 9330 w 3396342"/>
              <a:gd name="connsiteY64" fmla="*/ 6092890 h 6820678"/>
              <a:gd name="connsiteX65" fmla="*/ 0 w 3396342"/>
              <a:gd name="connsiteY65" fmla="*/ 6363478 h 6820678"/>
              <a:gd name="connsiteX66" fmla="*/ 18661 w 3396342"/>
              <a:gd name="connsiteY66" fmla="*/ 6522098 h 6820678"/>
              <a:gd name="connsiteX67" fmla="*/ 27991 w 3396342"/>
              <a:gd name="connsiteY67" fmla="*/ 6578082 h 6820678"/>
              <a:gd name="connsiteX68" fmla="*/ 46653 w 3396342"/>
              <a:gd name="connsiteY68" fmla="*/ 6615405 h 6820678"/>
              <a:gd name="connsiteX69" fmla="*/ 93306 w 3396342"/>
              <a:gd name="connsiteY69" fmla="*/ 6699380 h 6820678"/>
              <a:gd name="connsiteX70" fmla="*/ 139959 w 3396342"/>
              <a:gd name="connsiteY70" fmla="*/ 6736702 h 6820678"/>
              <a:gd name="connsiteX71" fmla="*/ 233265 w 3396342"/>
              <a:gd name="connsiteY71" fmla="*/ 6811347 h 6820678"/>
              <a:gd name="connsiteX72" fmla="*/ 270587 w 3396342"/>
              <a:gd name="connsiteY72" fmla="*/ 6820678 h 6820678"/>
              <a:gd name="connsiteX73" fmla="*/ 373224 w 3396342"/>
              <a:gd name="connsiteY73" fmla="*/ 6811347 h 6820678"/>
              <a:gd name="connsiteX74" fmla="*/ 429208 w 3396342"/>
              <a:gd name="connsiteY74" fmla="*/ 6792686 h 6820678"/>
              <a:gd name="connsiteX75" fmla="*/ 494522 w 3396342"/>
              <a:gd name="connsiteY75" fmla="*/ 6774025 h 6820678"/>
              <a:gd name="connsiteX76" fmla="*/ 821093 w 3396342"/>
              <a:gd name="connsiteY76" fmla="*/ 6802017 h 6820678"/>
              <a:gd name="connsiteX77" fmla="*/ 1110342 w 3396342"/>
              <a:gd name="connsiteY77" fmla="*/ 6792686 h 6820678"/>
              <a:gd name="connsiteX78" fmla="*/ 1166326 w 3396342"/>
              <a:gd name="connsiteY78" fmla="*/ 6774025 h 6820678"/>
              <a:gd name="connsiteX79" fmla="*/ 1194318 w 3396342"/>
              <a:gd name="connsiteY79" fmla="*/ 6764694 h 6820678"/>
              <a:gd name="connsiteX80" fmla="*/ 1296955 w 3396342"/>
              <a:gd name="connsiteY80" fmla="*/ 6755364 h 6820678"/>
              <a:gd name="connsiteX81" fmla="*/ 1446244 w 3396342"/>
              <a:gd name="connsiteY81" fmla="*/ 6764694 h 6820678"/>
              <a:gd name="connsiteX82" fmla="*/ 1474236 w 3396342"/>
              <a:gd name="connsiteY82" fmla="*/ 6774025 h 6820678"/>
              <a:gd name="connsiteX83" fmla="*/ 1651518 w 3396342"/>
              <a:gd name="connsiteY83" fmla="*/ 6783356 h 6820678"/>
              <a:gd name="connsiteX84" fmla="*/ 1931436 w 3396342"/>
              <a:gd name="connsiteY84" fmla="*/ 6774025 h 6820678"/>
              <a:gd name="connsiteX85" fmla="*/ 1968759 w 3396342"/>
              <a:gd name="connsiteY85" fmla="*/ 6764694 h 6820678"/>
              <a:gd name="connsiteX86" fmla="*/ 1996751 w 3396342"/>
              <a:gd name="connsiteY86" fmla="*/ 6746033 h 6820678"/>
              <a:gd name="connsiteX87" fmla="*/ 2118048 w 3396342"/>
              <a:gd name="connsiteY87" fmla="*/ 6680719 h 6820678"/>
              <a:gd name="connsiteX88" fmla="*/ 2155371 w 3396342"/>
              <a:gd name="connsiteY88" fmla="*/ 6652727 h 6820678"/>
              <a:gd name="connsiteX89" fmla="*/ 2258008 w 3396342"/>
              <a:gd name="connsiteY89" fmla="*/ 6606074 h 6820678"/>
              <a:gd name="connsiteX90" fmla="*/ 2295330 w 3396342"/>
              <a:gd name="connsiteY90" fmla="*/ 6587413 h 6820678"/>
              <a:gd name="connsiteX91" fmla="*/ 2397967 w 3396342"/>
              <a:gd name="connsiteY91" fmla="*/ 6568751 h 6820678"/>
              <a:gd name="connsiteX92" fmla="*/ 2519265 w 3396342"/>
              <a:gd name="connsiteY92" fmla="*/ 6512768 h 6820678"/>
              <a:gd name="connsiteX93" fmla="*/ 2575248 w 3396342"/>
              <a:gd name="connsiteY93" fmla="*/ 6484776 h 6820678"/>
              <a:gd name="connsiteX94" fmla="*/ 2696546 w 3396342"/>
              <a:gd name="connsiteY94" fmla="*/ 6419462 h 6820678"/>
              <a:gd name="connsiteX95" fmla="*/ 2733869 w 3396342"/>
              <a:gd name="connsiteY95" fmla="*/ 6382139 h 6820678"/>
              <a:gd name="connsiteX96" fmla="*/ 2771191 w 3396342"/>
              <a:gd name="connsiteY96" fmla="*/ 6354147 h 6820678"/>
              <a:gd name="connsiteX97" fmla="*/ 2827175 w 3396342"/>
              <a:gd name="connsiteY97" fmla="*/ 6288833 h 6820678"/>
              <a:gd name="connsiteX98" fmla="*/ 2873828 w 3396342"/>
              <a:gd name="connsiteY98" fmla="*/ 6251511 h 6820678"/>
              <a:gd name="connsiteX99" fmla="*/ 2929812 w 3396342"/>
              <a:gd name="connsiteY99" fmla="*/ 6167535 h 6820678"/>
              <a:gd name="connsiteX100" fmla="*/ 2948473 w 3396342"/>
              <a:gd name="connsiteY100" fmla="*/ 6139543 h 6820678"/>
              <a:gd name="connsiteX101" fmla="*/ 2976465 w 3396342"/>
              <a:gd name="connsiteY101" fmla="*/ 6018245 h 6820678"/>
              <a:gd name="connsiteX102" fmla="*/ 2995126 w 3396342"/>
              <a:gd name="connsiteY102" fmla="*/ 5943600 h 6820678"/>
              <a:gd name="connsiteX103" fmla="*/ 3023118 w 3396342"/>
              <a:gd name="connsiteY103" fmla="*/ 5859625 h 6820678"/>
              <a:gd name="connsiteX104" fmla="*/ 3041779 w 3396342"/>
              <a:gd name="connsiteY104" fmla="*/ 5467739 h 6820678"/>
              <a:gd name="connsiteX105" fmla="*/ 3032448 w 3396342"/>
              <a:gd name="connsiteY105" fmla="*/ 4991878 h 6820678"/>
              <a:gd name="connsiteX106" fmla="*/ 3023118 w 3396342"/>
              <a:gd name="connsiteY106" fmla="*/ 4926564 h 6820678"/>
              <a:gd name="connsiteX107" fmla="*/ 3004457 w 3396342"/>
              <a:gd name="connsiteY107" fmla="*/ 4879911 h 6820678"/>
              <a:gd name="connsiteX108" fmla="*/ 2985795 w 3396342"/>
              <a:gd name="connsiteY108" fmla="*/ 4749282 h 6820678"/>
              <a:gd name="connsiteX109" fmla="*/ 2967134 w 3396342"/>
              <a:gd name="connsiteY109" fmla="*/ 4693298 h 6820678"/>
              <a:gd name="connsiteX110" fmla="*/ 2957804 w 3396342"/>
              <a:gd name="connsiteY110" fmla="*/ 4655976 h 6820678"/>
              <a:gd name="connsiteX111" fmla="*/ 2920481 w 3396342"/>
              <a:gd name="connsiteY111" fmla="*/ 4553339 h 6820678"/>
              <a:gd name="connsiteX112" fmla="*/ 2892489 w 3396342"/>
              <a:gd name="connsiteY112" fmla="*/ 4488025 h 6820678"/>
              <a:gd name="connsiteX113" fmla="*/ 2873828 w 3396342"/>
              <a:gd name="connsiteY113" fmla="*/ 4432041 h 6820678"/>
              <a:gd name="connsiteX114" fmla="*/ 2855167 w 3396342"/>
              <a:gd name="connsiteY114" fmla="*/ 4394719 h 6820678"/>
              <a:gd name="connsiteX115" fmla="*/ 2836506 w 3396342"/>
              <a:gd name="connsiteY115" fmla="*/ 4348066 h 6820678"/>
              <a:gd name="connsiteX116" fmla="*/ 2817844 w 3396342"/>
              <a:gd name="connsiteY116" fmla="*/ 4208107 h 6820678"/>
              <a:gd name="connsiteX117" fmla="*/ 2808514 w 3396342"/>
              <a:gd name="connsiteY117" fmla="*/ 4180115 h 6820678"/>
              <a:gd name="connsiteX118" fmla="*/ 2799183 w 3396342"/>
              <a:gd name="connsiteY118" fmla="*/ 4030825 h 6820678"/>
              <a:gd name="connsiteX119" fmla="*/ 2799183 w 3396342"/>
              <a:gd name="connsiteY119" fmla="*/ 3722915 h 6820678"/>
              <a:gd name="connsiteX120" fmla="*/ 2808514 w 3396342"/>
              <a:gd name="connsiteY120" fmla="*/ 3582956 h 6820678"/>
              <a:gd name="connsiteX121" fmla="*/ 2827175 w 3396342"/>
              <a:gd name="connsiteY121" fmla="*/ 3480319 h 6820678"/>
              <a:gd name="connsiteX122" fmla="*/ 2836506 w 3396342"/>
              <a:gd name="connsiteY122" fmla="*/ 3359021 h 6820678"/>
              <a:gd name="connsiteX123" fmla="*/ 2864497 w 3396342"/>
              <a:gd name="connsiteY123" fmla="*/ 3200400 h 6820678"/>
              <a:gd name="connsiteX124" fmla="*/ 2883159 w 3396342"/>
              <a:gd name="connsiteY124" fmla="*/ 3088433 h 6820678"/>
              <a:gd name="connsiteX125" fmla="*/ 2901820 w 3396342"/>
              <a:gd name="connsiteY125" fmla="*/ 3041780 h 6820678"/>
              <a:gd name="connsiteX126" fmla="*/ 2920481 w 3396342"/>
              <a:gd name="connsiteY126" fmla="*/ 2948474 h 6820678"/>
              <a:gd name="connsiteX127" fmla="*/ 2929812 w 3396342"/>
              <a:gd name="connsiteY127" fmla="*/ 2892490 h 6820678"/>
              <a:gd name="connsiteX128" fmla="*/ 2948473 w 3396342"/>
              <a:gd name="connsiteY128" fmla="*/ 2845837 h 6820678"/>
              <a:gd name="connsiteX129" fmla="*/ 2957804 w 3396342"/>
              <a:gd name="connsiteY129" fmla="*/ 2780523 h 6820678"/>
              <a:gd name="connsiteX130" fmla="*/ 2976465 w 3396342"/>
              <a:gd name="connsiteY130" fmla="*/ 2715209 h 6820678"/>
              <a:gd name="connsiteX131" fmla="*/ 2995126 w 3396342"/>
              <a:gd name="connsiteY131" fmla="*/ 2631233 h 6820678"/>
              <a:gd name="connsiteX132" fmla="*/ 3004457 w 3396342"/>
              <a:gd name="connsiteY132" fmla="*/ 2603241 h 6820678"/>
              <a:gd name="connsiteX133" fmla="*/ 3041779 w 3396342"/>
              <a:gd name="connsiteY133" fmla="*/ 2463282 h 6820678"/>
              <a:gd name="connsiteX134" fmla="*/ 3051110 w 3396342"/>
              <a:gd name="connsiteY134" fmla="*/ 2369976 h 6820678"/>
              <a:gd name="connsiteX135" fmla="*/ 3060440 w 3396342"/>
              <a:gd name="connsiteY135" fmla="*/ 2341984 h 6820678"/>
              <a:gd name="connsiteX136" fmla="*/ 3088432 w 3396342"/>
              <a:gd name="connsiteY136" fmla="*/ 2192694 h 6820678"/>
              <a:gd name="connsiteX137" fmla="*/ 3107093 w 3396342"/>
              <a:gd name="connsiteY137" fmla="*/ 2099388 h 6820678"/>
              <a:gd name="connsiteX138" fmla="*/ 3116424 w 3396342"/>
              <a:gd name="connsiteY138" fmla="*/ 2052735 h 6820678"/>
              <a:gd name="connsiteX139" fmla="*/ 3125755 w 3396342"/>
              <a:gd name="connsiteY139" fmla="*/ 2024743 h 6820678"/>
              <a:gd name="connsiteX140" fmla="*/ 3135085 w 3396342"/>
              <a:gd name="connsiteY140" fmla="*/ 1987421 h 6820678"/>
              <a:gd name="connsiteX141" fmla="*/ 3163077 w 3396342"/>
              <a:gd name="connsiteY141" fmla="*/ 1922107 h 6820678"/>
              <a:gd name="connsiteX142" fmla="*/ 3209730 w 3396342"/>
              <a:gd name="connsiteY142" fmla="*/ 1782147 h 6820678"/>
              <a:gd name="connsiteX143" fmla="*/ 3237722 w 3396342"/>
              <a:gd name="connsiteY143" fmla="*/ 1651519 h 6820678"/>
              <a:gd name="connsiteX144" fmla="*/ 3265714 w 3396342"/>
              <a:gd name="connsiteY144" fmla="*/ 1567543 h 6820678"/>
              <a:gd name="connsiteX145" fmla="*/ 3284375 w 3396342"/>
              <a:gd name="connsiteY145" fmla="*/ 1492898 h 6820678"/>
              <a:gd name="connsiteX146" fmla="*/ 3331028 w 3396342"/>
              <a:gd name="connsiteY146" fmla="*/ 1334278 h 6820678"/>
              <a:gd name="connsiteX147" fmla="*/ 3340359 w 3396342"/>
              <a:gd name="connsiteY147" fmla="*/ 1278294 h 6820678"/>
              <a:gd name="connsiteX148" fmla="*/ 3359020 w 3396342"/>
              <a:gd name="connsiteY148" fmla="*/ 1184988 h 6820678"/>
              <a:gd name="connsiteX149" fmla="*/ 3368351 w 3396342"/>
              <a:gd name="connsiteY149" fmla="*/ 1101013 h 6820678"/>
              <a:gd name="connsiteX150" fmla="*/ 3396342 w 3396342"/>
              <a:gd name="connsiteY150" fmla="*/ 811764 h 6820678"/>
              <a:gd name="connsiteX151" fmla="*/ 3377681 w 3396342"/>
              <a:gd name="connsiteY151" fmla="*/ 475862 h 6820678"/>
              <a:gd name="connsiteX152" fmla="*/ 3349689 w 3396342"/>
              <a:gd name="connsiteY152" fmla="*/ 419878 h 6820678"/>
              <a:gd name="connsiteX153" fmla="*/ 3312367 w 3396342"/>
              <a:gd name="connsiteY153" fmla="*/ 373225 h 6820678"/>
              <a:gd name="connsiteX154" fmla="*/ 3293706 w 3396342"/>
              <a:gd name="connsiteY154" fmla="*/ 345233 h 6820678"/>
              <a:gd name="connsiteX155" fmla="*/ 3265714 w 3396342"/>
              <a:gd name="connsiteY155" fmla="*/ 317241 h 6820678"/>
              <a:gd name="connsiteX156" fmla="*/ 3247053 w 3396342"/>
              <a:gd name="connsiteY156" fmla="*/ 289249 h 6820678"/>
              <a:gd name="connsiteX157" fmla="*/ 3219061 w 3396342"/>
              <a:gd name="connsiteY157" fmla="*/ 279919 h 6820678"/>
              <a:gd name="connsiteX158" fmla="*/ 3153746 w 3396342"/>
              <a:gd name="connsiteY158" fmla="*/ 214605 h 6820678"/>
              <a:gd name="connsiteX159" fmla="*/ 3107093 w 3396342"/>
              <a:gd name="connsiteY159" fmla="*/ 177282 h 6820678"/>
              <a:gd name="connsiteX160" fmla="*/ 3051110 w 3396342"/>
              <a:gd name="connsiteY160" fmla="*/ 158621 h 6820678"/>
              <a:gd name="connsiteX161" fmla="*/ 2967134 w 3396342"/>
              <a:gd name="connsiteY161" fmla="*/ 121298 h 6820678"/>
              <a:gd name="connsiteX162" fmla="*/ 2808514 w 3396342"/>
              <a:gd name="connsiteY162" fmla="*/ 93307 h 6820678"/>
              <a:gd name="connsiteX163" fmla="*/ 2752530 w 3396342"/>
              <a:gd name="connsiteY163" fmla="*/ 74645 h 6820678"/>
              <a:gd name="connsiteX164" fmla="*/ 2659224 w 3396342"/>
              <a:gd name="connsiteY164" fmla="*/ 37323 h 6820678"/>
              <a:gd name="connsiteX165" fmla="*/ 2631232 w 3396342"/>
              <a:gd name="connsiteY165" fmla="*/ 27992 h 6820678"/>
              <a:gd name="connsiteX166" fmla="*/ 2565918 w 3396342"/>
              <a:gd name="connsiteY166" fmla="*/ 18662 h 6820678"/>
              <a:gd name="connsiteX167" fmla="*/ 2500604 w 3396342"/>
              <a:gd name="connsiteY167" fmla="*/ 0 h 6820678"/>
              <a:gd name="connsiteX168" fmla="*/ 2304661 w 3396342"/>
              <a:gd name="connsiteY168" fmla="*/ 18662 h 6820678"/>
              <a:gd name="connsiteX169" fmla="*/ 2043404 w 3396342"/>
              <a:gd name="connsiteY169" fmla="*/ 9331 h 6820678"/>
              <a:gd name="connsiteX170" fmla="*/ 1940767 w 3396342"/>
              <a:gd name="connsiteY170" fmla="*/ 18662 h 682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3396342" h="6820678">
                <a:moveTo>
                  <a:pt x="1940767" y="18662"/>
                </a:moveTo>
                <a:cubicBezTo>
                  <a:pt x="1901889" y="24883"/>
                  <a:pt x="1903376" y="38427"/>
                  <a:pt x="1810138" y="46654"/>
                </a:cubicBezTo>
                <a:cubicBezTo>
                  <a:pt x="1454667" y="78019"/>
                  <a:pt x="1688387" y="52925"/>
                  <a:pt x="1492897" y="74645"/>
                </a:cubicBezTo>
                <a:lnTo>
                  <a:pt x="1399591" y="121298"/>
                </a:lnTo>
                <a:cubicBezTo>
                  <a:pt x="1387150" y="127518"/>
                  <a:pt x="1372104" y="130125"/>
                  <a:pt x="1362269" y="139960"/>
                </a:cubicBezTo>
                <a:cubicBezTo>
                  <a:pt x="1323281" y="178947"/>
                  <a:pt x="1344833" y="160034"/>
                  <a:pt x="1296955" y="195943"/>
                </a:cubicBezTo>
                <a:cubicBezTo>
                  <a:pt x="1287624" y="211494"/>
                  <a:pt x="1281012" y="229041"/>
                  <a:pt x="1268963" y="242596"/>
                </a:cubicBezTo>
                <a:cubicBezTo>
                  <a:pt x="1255732" y="257481"/>
                  <a:pt x="1236392" y="265837"/>
                  <a:pt x="1222310" y="279919"/>
                </a:cubicBezTo>
                <a:cubicBezTo>
                  <a:pt x="1208228" y="294001"/>
                  <a:pt x="1197428" y="311021"/>
                  <a:pt x="1184987" y="326572"/>
                </a:cubicBezTo>
                <a:cubicBezTo>
                  <a:pt x="1178767" y="342123"/>
                  <a:pt x="1171959" y="357452"/>
                  <a:pt x="1166326" y="373225"/>
                </a:cubicBezTo>
                <a:cubicBezTo>
                  <a:pt x="1156402" y="401012"/>
                  <a:pt x="1138334" y="457200"/>
                  <a:pt x="1138334" y="457200"/>
                </a:cubicBezTo>
                <a:cubicBezTo>
                  <a:pt x="1135754" y="480421"/>
                  <a:pt x="1125820" y="577804"/>
                  <a:pt x="1119673" y="606490"/>
                </a:cubicBezTo>
                <a:cubicBezTo>
                  <a:pt x="1108936" y="656597"/>
                  <a:pt x="1100156" y="673944"/>
                  <a:pt x="1082351" y="718458"/>
                </a:cubicBezTo>
                <a:cubicBezTo>
                  <a:pt x="1081419" y="730578"/>
                  <a:pt x="1071668" y="882486"/>
                  <a:pt x="1063689" y="914400"/>
                </a:cubicBezTo>
                <a:cubicBezTo>
                  <a:pt x="1059815" y="929898"/>
                  <a:pt x="1036779" y="965832"/>
                  <a:pt x="1026367" y="979715"/>
                </a:cubicBezTo>
                <a:cubicBezTo>
                  <a:pt x="1005090" y="1008084"/>
                  <a:pt x="982962" y="1035806"/>
                  <a:pt x="961053" y="1063690"/>
                </a:cubicBezTo>
                <a:cubicBezTo>
                  <a:pt x="948749" y="1079350"/>
                  <a:pt x="939281" y="1097902"/>
                  <a:pt x="923730" y="1110343"/>
                </a:cubicBezTo>
                <a:cubicBezTo>
                  <a:pt x="832146" y="1183612"/>
                  <a:pt x="914629" y="1111251"/>
                  <a:pt x="849085" y="1184988"/>
                </a:cubicBezTo>
                <a:cubicBezTo>
                  <a:pt x="811859" y="1226867"/>
                  <a:pt x="801186" y="1225199"/>
                  <a:pt x="774440" y="1268964"/>
                </a:cubicBezTo>
                <a:cubicBezTo>
                  <a:pt x="748289" y="1311756"/>
                  <a:pt x="715653" y="1352015"/>
                  <a:pt x="699795" y="1399592"/>
                </a:cubicBezTo>
                <a:cubicBezTo>
                  <a:pt x="678467" y="1463582"/>
                  <a:pt x="703655" y="1384155"/>
                  <a:pt x="681134" y="1474237"/>
                </a:cubicBezTo>
                <a:cubicBezTo>
                  <a:pt x="625356" y="1697346"/>
                  <a:pt x="702026" y="1366782"/>
                  <a:pt x="643812" y="1614196"/>
                </a:cubicBezTo>
                <a:cubicBezTo>
                  <a:pt x="637244" y="1642109"/>
                  <a:pt x="633704" y="1670802"/>
                  <a:pt x="625151" y="1698172"/>
                </a:cubicBezTo>
                <a:cubicBezTo>
                  <a:pt x="618086" y="1720780"/>
                  <a:pt x="606490" y="1741715"/>
                  <a:pt x="597159" y="1763486"/>
                </a:cubicBezTo>
                <a:cubicBezTo>
                  <a:pt x="594049" y="1785257"/>
                  <a:pt x="592436" y="1807296"/>
                  <a:pt x="587828" y="1828800"/>
                </a:cubicBezTo>
                <a:cubicBezTo>
                  <a:pt x="559782" y="1959682"/>
                  <a:pt x="577308" y="1825814"/>
                  <a:pt x="550506" y="1968760"/>
                </a:cubicBezTo>
                <a:cubicBezTo>
                  <a:pt x="545885" y="1993406"/>
                  <a:pt x="544285" y="2018523"/>
                  <a:pt x="541175" y="2043405"/>
                </a:cubicBezTo>
                <a:cubicBezTo>
                  <a:pt x="547395" y="2099389"/>
                  <a:pt x="543834" y="2157349"/>
                  <a:pt x="559836" y="2211356"/>
                </a:cubicBezTo>
                <a:cubicBezTo>
                  <a:pt x="569393" y="2243612"/>
                  <a:pt x="611542" y="2261962"/>
                  <a:pt x="615820" y="2295331"/>
                </a:cubicBezTo>
                <a:cubicBezTo>
                  <a:pt x="627692" y="2387931"/>
                  <a:pt x="611667" y="2482035"/>
                  <a:pt x="606489" y="2575249"/>
                </a:cubicBezTo>
                <a:cubicBezTo>
                  <a:pt x="605440" y="2594139"/>
                  <a:pt x="600869" y="2612682"/>
                  <a:pt x="597159" y="2631233"/>
                </a:cubicBezTo>
                <a:cubicBezTo>
                  <a:pt x="584553" y="2694263"/>
                  <a:pt x="559429" y="2747157"/>
                  <a:pt x="513183" y="2799184"/>
                </a:cubicBezTo>
                <a:lnTo>
                  <a:pt x="438538" y="2883160"/>
                </a:lnTo>
                <a:cubicBezTo>
                  <a:pt x="432318" y="2901821"/>
                  <a:pt x="425281" y="2920229"/>
                  <a:pt x="419877" y="2939143"/>
                </a:cubicBezTo>
                <a:cubicBezTo>
                  <a:pt x="412831" y="2963804"/>
                  <a:pt x="409326" y="2989457"/>
                  <a:pt x="401216" y="3013788"/>
                </a:cubicBezTo>
                <a:cubicBezTo>
                  <a:pt x="390623" y="3045567"/>
                  <a:pt x="376334" y="3075992"/>
                  <a:pt x="363893" y="3107094"/>
                </a:cubicBezTo>
                <a:cubicBezTo>
                  <a:pt x="341775" y="3217691"/>
                  <a:pt x="375246" y="3107509"/>
                  <a:pt x="326571" y="3172409"/>
                </a:cubicBezTo>
                <a:cubicBezTo>
                  <a:pt x="314053" y="3189100"/>
                  <a:pt x="308570" y="3210076"/>
                  <a:pt x="298579" y="3228392"/>
                </a:cubicBezTo>
                <a:cubicBezTo>
                  <a:pt x="289895" y="3244313"/>
                  <a:pt x="279271" y="3259124"/>
                  <a:pt x="270587" y="3275045"/>
                </a:cubicBezTo>
                <a:cubicBezTo>
                  <a:pt x="260596" y="3293361"/>
                  <a:pt x="252487" y="3312659"/>
                  <a:pt x="242595" y="3331029"/>
                </a:cubicBezTo>
                <a:cubicBezTo>
                  <a:pt x="230707" y="3353107"/>
                  <a:pt x="217714" y="3374572"/>
                  <a:pt x="205273" y="3396343"/>
                </a:cubicBezTo>
                <a:cubicBezTo>
                  <a:pt x="199053" y="3418115"/>
                  <a:pt x="192446" y="3439780"/>
                  <a:pt x="186612" y="3461658"/>
                </a:cubicBezTo>
                <a:cubicBezTo>
                  <a:pt x="180004" y="3486439"/>
                  <a:pt x="176061" y="3511971"/>
                  <a:pt x="167951" y="3536302"/>
                </a:cubicBezTo>
                <a:cubicBezTo>
                  <a:pt x="160461" y="3558773"/>
                  <a:pt x="149290" y="3579845"/>
                  <a:pt x="139959" y="3601617"/>
                </a:cubicBezTo>
                <a:cubicBezTo>
                  <a:pt x="136849" y="3620278"/>
                  <a:pt x="134882" y="3639166"/>
                  <a:pt x="130628" y="3657600"/>
                </a:cubicBezTo>
                <a:cubicBezTo>
                  <a:pt x="125537" y="3679663"/>
                  <a:pt x="115326" y="3700523"/>
                  <a:pt x="111967" y="3722915"/>
                </a:cubicBezTo>
                <a:cubicBezTo>
                  <a:pt x="105951" y="3763018"/>
                  <a:pt x="104972" y="3803728"/>
                  <a:pt x="102636" y="3844213"/>
                </a:cubicBezTo>
                <a:cubicBezTo>
                  <a:pt x="78699" y="4259116"/>
                  <a:pt x="101904" y="4082611"/>
                  <a:pt x="74644" y="4273421"/>
                </a:cubicBezTo>
                <a:cubicBezTo>
                  <a:pt x="83975" y="4329405"/>
                  <a:pt x="92301" y="4385565"/>
                  <a:pt x="102636" y="4441372"/>
                </a:cubicBezTo>
                <a:cubicBezTo>
                  <a:pt x="107857" y="4469567"/>
                  <a:pt x="110379" y="4498832"/>
                  <a:pt x="121297" y="4525347"/>
                </a:cubicBezTo>
                <a:cubicBezTo>
                  <a:pt x="132469" y="4552479"/>
                  <a:pt x="154143" y="4574102"/>
                  <a:pt x="167951" y="4599992"/>
                </a:cubicBezTo>
                <a:cubicBezTo>
                  <a:pt x="179098" y="4620892"/>
                  <a:pt x="186612" y="4643535"/>
                  <a:pt x="195942" y="4665307"/>
                </a:cubicBezTo>
                <a:cubicBezTo>
                  <a:pt x="202163" y="4696409"/>
                  <a:pt x="206911" y="4727842"/>
                  <a:pt x="214604" y="4758613"/>
                </a:cubicBezTo>
                <a:cubicBezTo>
                  <a:pt x="219375" y="4777696"/>
                  <a:pt x="229144" y="4795362"/>
                  <a:pt x="233265" y="4814596"/>
                </a:cubicBezTo>
                <a:cubicBezTo>
                  <a:pt x="238216" y="4837700"/>
                  <a:pt x="250391" y="4967200"/>
                  <a:pt x="251926" y="4982547"/>
                </a:cubicBezTo>
                <a:cubicBezTo>
                  <a:pt x="239485" y="5082074"/>
                  <a:pt x="264368" y="5194042"/>
                  <a:pt x="214604" y="5281127"/>
                </a:cubicBezTo>
                <a:cubicBezTo>
                  <a:pt x="186909" y="5329593"/>
                  <a:pt x="166962" y="5358736"/>
                  <a:pt x="149289" y="5411756"/>
                </a:cubicBezTo>
                <a:cubicBezTo>
                  <a:pt x="141179" y="5436087"/>
                  <a:pt x="137543" y="5461703"/>
                  <a:pt x="130628" y="5486400"/>
                </a:cubicBezTo>
                <a:cubicBezTo>
                  <a:pt x="115768" y="5539472"/>
                  <a:pt x="97343" y="5591554"/>
                  <a:pt x="83975" y="5645021"/>
                </a:cubicBezTo>
                <a:cubicBezTo>
                  <a:pt x="80865" y="5657462"/>
                  <a:pt x="76938" y="5669726"/>
                  <a:pt x="74644" y="5682343"/>
                </a:cubicBezTo>
                <a:cubicBezTo>
                  <a:pt x="67196" y="5723309"/>
                  <a:pt x="65010" y="5763021"/>
                  <a:pt x="55983" y="5803641"/>
                </a:cubicBezTo>
                <a:cubicBezTo>
                  <a:pt x="53849" y="5813242"/>
                  <a:pt x="49479" y="5822212"/>
                  <a:pt x="46653" y="5831633"/>
                </a:cubicBezTo>
                <a:cubicBezTo>
                  <a:pt x="40147" y="5853321"/>
                  <a:pt x="34212" y="5875176"/>
                  <a:pt x="27991" y="5896947"/>
                </a:cubicBezTo>
                <a:cubicBezTo>
                  <a:pt x="24881" y="5952931"/>
                  <a:pt x="23977" y="6009081"/>
                  <a:pt x="18661" y="6064898"/>
                </a:cubicBezTo>
                <a:cubicBezTo>
                  <a:pt x="17729" y="6074689"/>
                  <a:pt x="9944" y="6083074"/>
                  <a:pt x="9330" y="6092890"/>
                </a:cubicBezTo>
                <a:cubicBezTo>
                  <a:pt x="3700" y="6182964"/>
                  <a:pt x="3110" y="6273282"/>
                  <a:pt x="0" y="6363478"/>
                </a:cubicBezTo>
                <a:cubicBezTo>
                  <a:pt x="13678" y="6527621"/>
                  <a:pt x="701" y="6423319"/>
                  <a:pt x="18661" y="6522098"/>
                </a:cubicBezTo>
                <a:cubicBezTo>
                  <a:pt x="22045" y="6540712"/>
                  <a:pt x="22555" y="6559961"/>
                  <a:pt x="27991" y="6578082"/>
                </a:cubicBezTo>
                <a:cubicBezTo>
                  <a:pt x="31988" y="6591405"/>
                  <a:pt x="40432" y="6602964"/>
                  <a:pt x="46653" y="6615405"/>
                </a:cubicBezTo>
                <a:cubicBezTo>
                  <a:pt x="67699" y="6699591"/>
                  <a:pt x="40983" y="6681938"/>
                  <a:pt x="93306" y="6699380"/>
                </a:cubicBezTo>
                <a:cubicBezTo>
                  <a:pt x="141893" y="6772262"/>
                  <a:pt x="79866" y="6691632"/>
                  <a:pt x="139959" y="6736702"/>
                </a:cubicBezTo>
                <a:cubicBezTo>
                  <a:pt x="207660" y="6787478"/>
                  <a:pt x="160971" y="6779217"/>
                  <a:pt x="233265" y="6811347"/>
                </a:cubicBezTo>
                <a:cubicBezTo>
                  <a:pt x="244983" y="6816555"/>
                  <a:pt x="258146" y="6817568"/>
                  <a:pt x="270587" y="6820678"/>
                </a:cubicBezTo>
                <a:cubicBezTo>
                  <a:pt x="304799" y="6817568"/>
                  <a:pt x="339393" y="6817317"/>
                  <a:pt x="373224" y="6811347"/>
                </a:cubicBezTo>
                <a:cubicBezTo>
                  <a:pt x="392595" y="6807929"/>
                  <a:pt x="410125" y="6797457"/>
                  <a:pt x="429208" y="6792686"/>
                </a:cubicBezTo>
                <a:cubicBezTo>
                  <a:pt x="476072" y="6780971"/>
                  <a:pt x="454365" y="6787411"/>
                  <a:pt x="494522" y="6774025"/>
                </a:cubicBezTo>
                <a:cubicBezTo>
                  <a:pt x="594139" y="6785093"/>
                  <a:pt x="719993" y="6802017"/>
                  <a:pt x="821093" y="6802017"/>
                </a:cubicBezTo>
                <a:cubicBezTo>
                  <a:pt x="917559" y="6802017"/>
                  <a:pt x="1013926" y="6795796"/>
                  <a:pt x="1110342" y="6792686"/>
                </a:cubicBezTo>
                <a:lnTo>
                  <a:pt x="1166326" y="6774025"/>
                </a:lnTo>
                <a:cubicBezTo>
                  <a:pt x="1175657" y="6770915"/>
                  <a:pt x="1184523" y="6765584"/>
                  <a:pt x="1194318" y="6764694"/>
                </a:cubicBezTo>
                <a:lnTo>
                  <a:pt x="1296955" y="6755364"/>
                </a:lnTo>
                <a:cubicBezTo>
                  <a:pt x="1346718" y="6758474"/>
                  <a:pt x="1396658" y="6759474"/>
                  <a:pt x="1446244" y="6764694"/>
                </a:cubicBezTo>
                <a:cubicBezTo>
                  <a:pt x="1456025" y="6765724"/>
                  <a:pt x="1464441" y="6773135"/>
                  <a:pt x="1474236" y="6774025"/>
                </a:cubicBezTo>
                <a:cubicBezTo>
                  <a:pt x="1533169" y="6779383"/>
                  <a:pt x="1592424" y="6780246"/>
                  <a:pt x="1651518" y="6783356"/>
                </a:cubicBezTo>
                <a:cubicBezTo>
                  <a:pt x="1744824" y="6780246"/>
                  <a:pt x="1838239" y="6779507"/>
                  <a:pt x="1931436" y="6774025"/>
                </a:cubicBezTo>
                <a:cubicBezTo>
                  <a:pt x="1944238" y="6773272"/>
                  <a:pt x="1956972" y="6769746"/>
                  <a:pt x="1968759" y="6764694"/>
                </a:cubicBezTo>
                <a:cubicBezTo>
                  <a:pt x="1979066" y="6760277"/>
                  <a:pt x="1987014" y="6751597"/>
                  <a:pt x="1996751" y="6746033"/>
                </a:cubicBezTo>
                <a:cubicBezTo>
                  <a:pt x="2113056" y="6679573"/>
                  <a:pt x="1906016" y="6811200"/>
                  <a:pt x="2118048" y="6680719"/>
                </a:cubicBezTo>
                <a:cubicBezTo>
                  <a:pt x="2131292" y="6672569"/>
                  <a:pt x="2142036" y="6660728"/>
                  <a:pt x="2155371" y="6652727"/>
                </a:cubicBezTo>
                <a:cubicBezTo>
                  <a:pt x="2204216" y="6623420"/>
                  <a:pt x="2209740" y="6627526"/>
                  <a:pt x="2258008" y="6606074"/>
                </a:cubicBezTo>
                <a:cubicBezTo>
                  <a:pt x="2270718" y="6600425"/>
                  <a:pt x="2281891" y="6590997"/>
                  <a:pt x="2295330" y="6587413"/>
                </a:cubicBezTo>
                <a:cubicBezTo>
                  <a:pt x="2328929" y="6578453"/>
                  <a:pt x="2363755" y="6574972"/>
                  <a:pt x="2397967" y="6568751"/>
                </a:cubicBezTo>
                <a:cubicBezTo>
                  <a:pt x="2538972" y="6498251"/>
                  <a:pt x="2362303" y="6585213"/>
                  <a:pt x="2519265" y="6512768"/>
                </a:cubicBezTo>
                <a:cubicBezTo>
                  <a:pt x="2538208" y="6504025"/>
                  <a:pt x="2556183" y="6493250"/>
                  <a:pt x="2575248" y="6484776"/>
                </a:cubicBezTo>
                <a:cubicBezTo>
                  <a:pt x="2630265" y="6460323"/>
                  <a:pt x="2622037" y="6493971"/>
                  <a:pt x="2696546" y="6419462"/>
                </a:cubicBezTo>
                <a:cubicBezTo>
                  <a:pt x="2708987" y="6407021"/>
                  <a:pt x="2720628" y="6393725"/>
                  <a:pt x="2733869" y="6382139"/>
                </a:cubicBezTo>
                <a:cubicBezTo>
                  <a:pt x="2745572" y="6371899"/>
                  <a:pt x="2760195" y="6365143"/>
                  <a:pt x="2771191" y="6354147"/>
                </a:cubicBezTo>
                <a:cubicBezTo>
                  <a:pt x="2856901" y="6268437"/>
                  <a:pt x="2745929" y="6359922"/>
                  <a:pt x="2827175" y="6288833"/>
                </a:cubicBezTo>
                <a:cubicBezTo>
                  <a:pt x="2842163" y="6275719"/>
                  <a:pt x="2860964" y="6266714"/>
                  <a:pt x="2873828" y="6251511"/>
                </a:cubicBezTo>
                <a:cubicBezTo>
                  <a:pt x="2895559" y="6225829"/>
                  <a:pt x="2911151" y="6195527"/>
                  <a:pt x="2929812" y="6167535"/>
                </a:cubicBezTo>
                <a:lnTo>
                  <a:pt x="2948473" y="6139543"/>
                </a:lnTo>
                <a:cubicBezTo>
                  <a:pt x="2962834" y="6067741"/>
                  <a:pt x="2953958" y="6108275"/>
                  <a:pt x="2976465" y="6018245"/>
                </a:cubicBezTo>
                <a:cubicBezTo>
                  <a:pt x="2982685" y="5993363"/>
                  <a:pt x="2985601" y="5967413"/>
                  <a:pt x="2995126" y="5943600"/>
                </a:cubicBezTo>
                <a:cubicBezTo>
                  <a:pt x="3018550" y="5885041"/>
                  <a:pt x="3009725" y="5913196"/>
                  <a:pt x="3023118" y="5859625"/>
                </a:cubicBezTo>
                <a:cubicBezTo>
                  <a:pt x="3026375" y="5797737"/>
                  <a:pt x="3041779" y="5515318"/>
                  <a:pt x="3041779" y="5467739"/>
                </a:cubicBezTo>
                <a:cubicBezTo>
                  <a:pt x="3041779" y="5309088"/>
                  <a:pt x="3037915" y="5150435"/>
                  <a:pt x="3032448" y="4991878"/>
                </a:cubicBezTo>
                <a:cubicBezTo>
                  <a:pt x="3031690" y="4969899"/>
                  <a:pt x="3028452" y="4947900"/>
                  <a:pt x="3023118" y="4926564"/>
                </a:cubicBezTo>
                <a:cubicBezTo>
                  <a:pt x="3019056" y="4910315"/>
                  <a:pt x="3010677" y="4895462"/>
                  <a:pt x="3004457" y="4879911"/>
                </a:cubicBezTo>
                <a:cubicBezTo>
                  <a:pt x="2998236" y="4836368"/>
                  <a:pt x="2999704" y="4791010"/>
                  <a:pt x="2985795" y="4749282"/>
                </a:cubicBezTo>
                <a:cubicBezTo>
                  <a:pt x="2979575" y="4730621"/>
                  <a:pt x="2971905" y="4712381"/>
                  <a:pt x="2967134" y="4693298"/>
                </a:cubicBezTo>
                <a:cubicBezTo>
                  <a:pt x="2964024" y="4680857"/>
                  <a:pt x="2961489" y="4668259"/>
                  <a:pt x="2957804" y="4655976"/>
                </a:cubicBezTo>
                <a:cubicBezTo>
                  <a:pt x="2912055" y="4503480"/>
                  <a:pt x="2965001" y="4686903"/>
                  <a:pt x="2920481" y="4553339"/>
                </a:cubicBezTo>
                <a:cubicBezTo>
                  <a:pt x="2900398" y="4493088"/>
                  <a:pt x="2925290" y="4537224"/>
                  <a:pt x="2892489" y="4488025"/>
                </a:cubicBezTo>
                <a:cubicBezTo>
                  <a:pt x="2886269" y="4469364"/>
                  <a:pt x="2881133" y="4450305"/>
                  <a:pt x="2873828" y="4432041"/>
                </a:cubicBezTo>
                <a:cubicBezTo>
                  <a:pt x="2868662" y="4419127"/>
                  <a:pt x="2860816" y="4407429"/>
                  <a:pt x="2855167" y="4394719"/>
                </a:cubicBezTo>
                <a:cubicBezTo>
                  <a:pt x="2848365" y="4379414"/>
                  <a:pt x="2842726" y="4363617"/>
                  <a:pt x="2836506" y="4348066"/>
                </a:cubicBezTo>
                <a:cubicBezTo>
                  <a:pt x="2834235" y="4329897"/>
                  <a:pt x="2822137" y="4229572"/>
                  <a:pt x="2817844" y="4208107"/>
                </a:cubicBezTo>
                <a:cubicBezTo>
                  <a:pt x="2815915" y="4198463"/>
                  <a:pt x="2811624" y="4189446"/>
                  <a:pt x="2808514" y="4180115"/>
                </a:cubicBezTo>
                <a:cubicBezTo>
                  <a:pt x="2805404" y="4130352"/>
                  <a:pt x="2801447" y="4080634"/>
                  <a:pt x="2799183" y="4030825"/>
                </a:cubicBezTo>
                <a:cubicBezTo>
                  <a:pt x="2787087" y="3764718"/>
                  <a:pt x="2773165" y="3853015"/>
                  <a:pt x="2799183" y="3722915"/>
                </a:cubicBezTo>
                <a:cubicBezTo>
                  <a:pt x="2802293" y="3676262"/>
                  <a:pt x="2804081" y="3629502"/>
                  <a:pt x="2808514" y="3582956"/>
                </a:cubicBezTo>
                <a:cubicBezTo>
                  <a:pt x="2810686" y="3560154"/>
                  <a:pt x="2822320" y="3504595"/>
                  <a:pt x="2827175" y="3480319"/>
                </a:cubicBezTo>
                <a:cubicBezTo>
                  <a:pt x="2830285" y="3439886"/>
                  <a:pt x="2831674" y="3399284"/>
                  <a:pt x="2836506" y="3359021"/>
                </a:cubicBezTo>
                <a:cubicBezTo>
                  <a:pt x="2849149" y="3253662"/>
                  <a:pt x="2851362" y="3274830"/>
                  <a:pt x="2864497" y="3200400"/>
                </a:cubicBezTo>
                <a:cubicBezTo>
                  <a:pt x="2871073" y="3163139"/>
                  <a:pt x="2869107" y="3123564"/>
                  <a:pt x="2883159" y="3088433"/>
                </a:cubicBezTo>
                <a:cubicBezTo>
                  <a:pt x="2889379" y="3072882"/>
                  <a:pt x="2897504" y="3057963"/>
                  <a:pt x="2901820" y="3041780"/>
                </a:cubicBezTo>
                <a:cubicBezTo>
                  <a:pt x="2909992" y="3011133"/>
                  <a:pt x="2914636" y="2979649"/>
                  <a:pt x="2920481" y="2948474"/>
                </a:cubicBezTo>
                <a:cubicBezTo>
                  <a:pt x="2923968" y="2929879"/>
                  <a:pt x="2924834" y="2910742"/>
                  <a:pt x="2929812" y="2892490"/>
                </a:cubicBezTo>
                <a:cubicBezTo>
                  <a:pt x="2934219" y="2876331"/>
                  <a:pt x="2942253" y="2861388"/>
                  <a:pt x="2948473" y="2845837"/>
                </a:cubicBezTo>
                <a:cubicBezTo>
                  <a:pt x="2951583" y="2824066"/>
                  <a:pt x="2953196" y="2802027"/>
                  <a:pt x="2957804" y="2780523"/>
                </a:cubicBezTo>
                <a:cubicBezTo>
                  <a:pt x="2962548" y="2758383"/>
                  <a:pt x="2970508" y="2737054"/>
                  <a:pt x="2976465" y="2715209"/>
                </a:cubicBezTo>
                <a:cubicBezTo>
                  <a:pt x="3005205" y="2609825"/>
                  <a:pt x="2964032" y="2755604"/>
                  <a:pt x="2995126" y="2631233"/>
                </a:cubicBezTo>
                <a:cubicBezTo>
                  <a:pt x="2997512" y="2621691"/>
                  <a:pt x="3002245" y="2612825"/>
                  <a:pt x="3004457" y="2603241"/>
                </a:cubicBezTo>
                <a:cubicBezTo>
                  <a:pt x="3034384" y="2473558"/>
                  <a:pt x="3007124" y="2549921"/>
                  <a:pt x="3041779" y="2463282"/>
                </a:cubicBezTo>
                <a:cubicBezTo>
                  <a:pt x="3044889" y="2432180"/>
                  <a:pt x="3046357" y="2400870"/>
                  <a:pt x="3051110" y="2369976"/>
                </a:cubicBezTo>
                <a:cubicBezTo>
                  <a:pt x="3052606" y="2360255"/>
                  <a:pt x="3059049" y="2351720"/>
                  <a:pt x="3060440" y="2341984"/>
                </a:cubicBezTo>
                <a:cubicBezTo>
                  <a:pt x="3080928" y="2198565"/>
                  <a:pt x="3052312" y="2282994"/>
                  <a:pt x="3088432" y="2192694"/>
                </a:cubicBezTo>
                <a:cubicBezTo>
                  <a:pt x="3106714" y="2083007"/>
                  <a:pt x="3088537" y="2182893"/>
                  <a:pt x="3107093" y="2099388"/>
                </a:cubicBezTo>
                <a:cubicBezTo>
                  <a:pt x="3110533" y="2083907"/>
                  <a:pt x="3112577" y="2068120"/>
                  <a:pt x="3116424" y="2052735"/>
                </a:cubicBezTo>
                <a:cubicBezTo>
                  <a:pt x="3118810" y="2043193"/>
                  <a:pt x="3123053" y="2034200"/>
                  <a:pt x="3125755" y="2024743"/>
                </a:cubicBezTo>
                <a:cubicBezTo>
                  <a:pt x="3129278" y="2012413"/>
                  <a:pt x="3130582" y="1999428"/>
                  <a:pt x="3135085" y="1987421"/>
                </a:cubicBezTo>
                <a:cubicBezTo>
                  <a:pt x="3151832" y="1942761"/>
                  <a:pt x="3153811" y="1962261"/>
                  <a:pt x="3163077" y="1922107"/>
                </a:cubicBezTo>
                <a:cubicBezTo>
                  <a:pt x="3190850" y="1801758"/>
                  <a:pt x="3162243" y="1861292"/>
                  <a:pt x="3209730" y="1782147"/>
                </a:cubicBezTo>
                <a:cubicBezTo>
                  <a:pt x="3219319" y="1724614"/>
                  <a:pt x="3219839" y="1712322"/>
                  <a:pt x="3237722" y="1651519"/>
                </a:cubicBezTo>
                <a:cubicBezTo>
                  <a:pt x="3246048" y="1623212"/>
                  <a:pt x="3257388" y="1595850"/>
                  <a:pt x="3265714" y="1567543"/>
                </a:cubicBezTo>
                <a:cubicBezTo>
                  <a:pt x="3272951" y="1542938"/>
                  <a:pt x="3277138" y="1517503"/>
                  <a:pt x="3284375" y="1492898"/>
                </a:cubicBezTo>
                <a:cubicBezTo>
                  <a:pt x="3316249" y="1384528"/>
                  <a:pt x="3308887" y="1437603"/>
                  <a:pt x="3331028" y="1334278"/>
                </a:cubicBezTo>
                <a:cubicBezTo>
                  <a:pt x="3334992" y="1315779"/>
                  <a:pt x="3336872" y="1296889"/>
                  <a:pt x="3340359" y="1278294"/>
                </a:cubicBezTo>
                <a:cubicBezTo>
                  <a:pt x="3346204" y="1247119"/>
                  <a:pt x="3354073" y="1216318"/>
                  <a:pt x="3359020" y="1184988"/>
                </a:cubicBezTo>
                <a:cubicBezTo>
                  <a:pt x="3363413" y="1157169"/>
                  <a:pt x="3364995" y="1128976"/>
                  <a:pt x="3368351" y="1101013"/>
                </a:cubicBezTo>
                <a:cubicBezTo>
                  <a:pt x="3394034" y="886993"/>
                  <a:pt x="3382537" y="1018856"/>
                  <a:pt x="3396342" y="811764"/>
                </a:cubicBezTo>
                <a:cubicBezTo>
                  <a:pt x="3390122" y="699797"/>
                  <a:pt x="3386068" y="587688"/>
                  <a:pt x="3377681" y="475862"/>
                </a:cubicBezTo>
                <a:cubicBezTo>
                  <a:pt x="3374892" y="438679"/>
                  <a:pt x="3371468" y="441656"/>
                  <a:pt x="3349689" y="419878"/>
                </a:cubicBezTo>
                <a:cubicBezTo>
                  <a:pt x="3331525" y="365383"/>
                  <a:pt x="3354571" y="415429"/>
                  <a:pt x="3312367" y="373225"/>
                </a:cubicBezTo>
                <a:cubicBezTo>
                  <a:pt x="3304438" y="365296"/>
                  <a:pt x="3300885" y="353848"/>
                  <a:pt x="3293706" y="345233"/>
                </a:cubicBezTo>
                <a:cubicBezTo>
                  <a:pt x="3285258" y="335096"/>
                  <a:pt x="3274162" y="327378"/>
                  <a:pt x="3265714" y="317241"/>
                </a:cubicBezTo>
                <a:cubicBezTo>
                  <a:pt x="3258535" y="308626"/>
                  <a:pt x="3255810" y="296254"/>
                  <a:pt x="3247053" y="289249"/>
                </a:cubicBezTo>
                <a:cubicBezTo>
                  <a:pt x="3239373" y="283105"/>
                  <a:pt x="3228392" y="283029"/>
                  <a:pt x="3219061" y="279919"/>
                </a:cubicBezTo>
                <a:cubicBezTo>
                  <a:pt x="3173442" y="219093"/>
                  <a:pt x="3211807" y="262989"/>
                  <a:pt x="3153746" y="214605"/>
                </a:cubicBezTo>
                <a:cubicBezTo>
                  <a:pt x="3131584" y="196137"/>
                  <a:pt x="3136759" y="190467"/>
                  <a:pt x="3107093" y="177282"/>
                </a:cubicBezTo>
                <a:cubicBezTo>
                  <a:pt x="3089118" y="169293"/>
                  <a:pt x="3051110" y="158621"/>
                  <a:pt x="3051110" y="158621"/>
                </a:cubicBezTo>
                <a:cubicBezTo>
                  <a:pt x="3018327" y="125840"/>
                  <a:pt x="3036041" y="137512"/>
                  <a:pt x="2967134" y="121298"/>
                </a:cubicBezTo>
                <a:cubicBezTo>
                  <a:pt x="2896124" y="104590"/>
                  <a:pt x="2874815" y="102778"/>
                  <a:pt x="2808514" y="93307"/>
                </a:cubicBezTo>
                <a:cubicBezTo>
                  <a:pt x="2789853" y="87086"/>
                  <a:pt x="2770124" y="83442"/>
                  <a:pt x="2752530" y="74645"/>
                </a:cubicBezTo>
                <a:cubicBezTo>
                  <a:pt x="2697612" y="47186"/>
                  <a:pt x="2728406" y="60384"/>
                  <a:pt x="2659224" y="37323"/>
                </a:cubicBezTo>
                <a:cubicBezTo>
                  <a:pt x="2649893" y="34213"/>
                  <a:pt x="2640969" y="29383"/>
                  <a:pt x="2631232" y="27992"/>
                </a:cubicBezTo>
                <a:lnTo>
                  <a:pt x="2565918" y="18662"/>
                </a:lnTo>
                <a:cubicBezTo>
                  <a:pt x="2552719" y="14262"/>
                  <a:pt x="2512319" y="0"/>
                  <a:pt x="2500604" y="0"/>
                </a:cubicBezTo>
                <a:cubicBezTo>
                  <a:pt x="2444335" y="0"/>
                  <a:pt x="2363875" y="11260"/>
                  <a:pt x="2304661" y="18662"/>
                </a:cubicBezTo>
                <a:cubicBezTo>
                  <a:pt x="2217575" y="15552"/>
                  <a:pt x="2130386" y="14603"/>
                  <a:pt x="2043404" y="9331"/>
                </a:cubicBezTo>
                <a:cubicBezTo>
                  <a:pt x="1839126" y="-3050"/>
                  <a:pt x="1979645" y="12441"/>
                  <a:pt x="1940767" y="18662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32245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SOLVER ALGORITHM 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A3583-8FEE-B271-A617-C2D6F8C05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478" y="0"/>
            <a:ext cx="8525521" cy="6858000"/>
          </a:xfrm>
          <a:ln w="12700">
            <a:solidFill>
              <a:srgbClr val="00B0F0"/>
            </a:solidFill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9/26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ADA11-576A-68AB-2721-11D3FD058E5D}"/>
              </a:ext>
            </a:extLst>
          </p:cNvPr>
          <p:cNvSpPr txBox="1"/>
          <p:nvPr/>
        </p:nvSpPr>
        <p:spPr>
          <a:xfrm>
            <a:off x="261257" y="181946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of equations solved via a modified Newton-</a:t>
            </a:r>
            <a:r>
              <a:rPr lang="en-US" dirty="0" err="1"/>
              <a:t>Rapshon</a:t>
            </a:r>
            <a:r>
              <a:rPr lang="en-US" dirty="0"/>
              <a:t> approach: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E7CFF1-5C2C-E55B-AB7E-B145C9D77C81}"/>
                  </a:ext>
                </a:extLst>
              </p:cNvPr>
              <p:cNvSpPr txBox="1"/>
              <p:nvPr/>
            </p:nvSpPr>
            <p:spPr>
              <a:xfrm>
                <a:off x="-1478902" y="3120359"/>
                <a:ext cx="62235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E7CFF1-5C2C-E55B-AB7E-B145C9D77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8902" y="3120359"/>
                <a:ext cx="6223518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53585F-F5A5-791E-33F9-B04F09E3EEBB}"/>
                  </a:ext>
                </a:extLst>
              </p:cNvPr>
              <p:cNvSpPr txBox="1"/>
              <p:nvPr/>
            </p:nvSpPr>
            <p:spPr>
              <a:xfrm>
                <a:off x="261257" y="3867251"/>
                <a:ext cx="2668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the residual array.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Jacobian matrix</a:t>
                </a:r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53585F-F5A5-791E-33F9-B04F09E3E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7" y="3867251"/>
                <a:ext cx="2668555" cy="646331"/>
              </a:xfrm>
              <a:prstGeom prst="rect">
                <a:avLst/>
              </a:prstGeom>
              <a:blipFill>
                <a:blip r:embed="rId4"/>
                <a:stretch>
                  <a:fillRect l="-1598" t="-4717" r="-45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0189C8-0B76-D451-5721-B6F1A0D992E2}"/>
              </a:ext>
            </a:extLst>
          </p:cNvPr>
          <p:cNvSpPr/>
          <p:nvPr/>
        </p:nvSpPr>
        <p:spPr>
          <a:xfrm>
            <a:off x="6550090" y="1548882"/>
            <a:ext cx="5486570" cy="4497355"/>
          </a:xfrm>
          <a:custGeom>
            <a:avLst/>
            <a:gdLst>
              <a:gd name="connsiteX0" fmla="*/ 55983 w 5486570"/>
              <a:gd name="connsiteY0" fmla="*/ 2099387 h 4497355"/>
              <a:gd name="connsiteX1" fmla="*/ 27992 w 5486570"/>
              <a:gd name="connsiteY1" fmla="*/ 2174032 h 4497355"/>
              <a:gd name="connsiteX2" fmla="*/ 0 w 5486570"/>
              <a:gd name="connsiteY2" fmla="*/ 2258008 h 4497355"/>
              <a:gd name="connsiteX3" fmla="*/ 9330 w 5486570"/>
              <a:gd name="connsiteY3" fmla="*/ 2416628 h 4497355"/>
              <a:gd name="connsiteX4" fmla="*/ 18661 w 5486570"/>
              <a:gd name="connsiteY4" fmla="*/ 2472612 h 4497355"/>
              <a:gd name="connsiteX5" fmla="*/ 37322 w 5486570"/>
              <a:gd name="connsiteY5" fmla="*/ 2556587 h 4497355"/>
              <a:gd name="connsiteX6" fmla="*/ 46653 w 5486570"/>
              <a:gd name="connsiteY6" fmla="*/ 2584579 h 4497355"/>
              <a:gd name="connsiteX7" fmla="*/ 55983 w 5486570"/>
              <a:gd name="connsiteY7" fmla="*/ 2621902 h 4497355"/>
              <a:gd name="connsiteX8" fmla="*/ 83975 w 5486570"/>
              <a:gd name="connsiteY8" fmla="*/ 2649894 h 4497355"/>
              <a:gd name="connsiteX9" fmla="*/ 121298 w 5486570"/>
              <a:gd name="connsiteY9" fmla="*/ 2743200 h 4497355"/>
              <a:gd name="connsiteX10" fmla="*/ 130628 w 5486570"/>
              <a:gd name="connsiteY10" fmla="*/ 2771191 h 4497355"/>
              <a:gd name="connsiteX11" fmla="*/ 149290 w 5486570"/>
              <a:gd name="connsiteY11" fmla="*/ 2808514 h 4497355"/>
              <a:gd name="connsiteX12" fmla="*/ 233265 w 5486570"/>
              <a:gd name="connsiteY12" fmla="*/ 2883159 h 4497355"/>
              <a:gd name="connsiteX13" fmla="*/ 270588 w 5486570"/>
              <a:gd name="connsiteY13" fmla="*/ 2901820 h 4497355"/>
              <a:gd name="connsiteX14" fmla="*/ 335902 w 5486570"/>
              <a:gd name="connsiteY14" fmla="*/ 2920481 h 4497355"/>
              <a:gd name="connsiteX15" fmla="*/ 410547 w 5486570"/>
              <a:gd name="connsiteY15" fmla="*/ 2939142 h 4497355"/>
              <a:gd name="connsiteX16" fmla="*/ 503853 w 5486570"/>
              <a:gd name="connsiteY16" fmla="*/ 2948473 h 4497355"/>
              <a:gd name="connsiteX17" fmla="*/ 541175 w 5486570"/>
              <a:gd name="connsiteY17" fmla="*/ 2957804 h 4497355"/>
              <a:gd name="connsiteX18" fmla="*/ 569167 w 5486570"/>
              <a:gd name="connsiteY18" fmla="*/ 2967134 h 4497355"/>
              <a:gd name="connsiteX19" fmla="*/ 671804 w 5486570"/>
              <a:gd name="connsiteY19" fmla="*/ 2939142 h 4497355"/>
              <a:gd name="connsiteX20" fmla="*/ 709126 w 5486570"/>
              <a:gd name="connsiteY20" fmla="*/ 2929812 h 4497355"/>
              <a:gd name="connsiteX21" fmla="*/ 765110 w 5486570"/>
              <a:gd name="connsiteY21" fmla="*/ 2911151 h 4497355"/>
              <a:gd name="connsiteX22" fmla="*/ 783771 w 5486570"/>
              <a:gd name="connsiteY22" fmla="*/ 2892489 h 4497355"/>
              <a:gd name="connsiteX23" fmla="*/ 830424 w 5486570"/>
              <a:gd name="connsiteY23" fmla="*/ 2873828 h 4497355"/>
              <a:gd name="connsiteX24" fmla="*/ 979714 w 5486570"/>
              <a:gd name="connsiteY24" fmla="*/ 2855167 h 4497355"/>
              <a:gd name="connsiteX25" fmla="*/ 1007706 w 5486570"/>
              <a:gd name="connsiteY25" fmla="*/ 2845836 h 4497355"/>
              <a:gd name="connsiteX26" fmla="*/ 1287624 w 5486570"/>
              <a:gd name="connsiteY26" fmla="*/ 2817845 h 4497355"/>
              <a:gd name="connsiteX27" fmla="*/ 1390261 w 5486570"/>
              <a:gd name="connsiteY27" fmla="*/ 2827175 h 4497355"/>
              <a:gd name="connsiteX28" fmla="*/ 1446245 w 5486570"/>
              <a:gd name="connsiteY28" fmla="*/ 2845836 h 4497355"/>
              <a:gd name="connsiteX29" fmla="*/ 1483567 w 5486570"/>
              <a:gd name="connsiteY29" fmla="*/ 2855167 h 4497355"/>
              <a:gd name="connsiteX30" fmla="*/ 1530220 w 5486570"/>
              <a:gd name="connsiteY30" fmla="*/ 2883159 h 4497355"/>
              <a:gd name="connsiteX31" fmla="*/ 1558212 w 5486570"/>
              <a:gd name="connsiteY31" fmla="*/ 2911151 h 4497355"/>
              <a:gd name="connsiteX32" fmla="*/ 1614196 w 5486570"/>
              <a:gd name="connsiteY32" fmla="*/ 2939142 h 4497355"/>
              <a:gd name="connsiteX33" fmla="*/ 1670179 w 5486570"/>
              <a:gd name="connsiteY33" fmla="*/ 3004457 h 4497355"/>
              <a:gd name="connsiteX34" fmla="*/ 1698171 w 5486570"/>
              <a:gd name="connsiteY34" fmla="*/ 3051110 h 4497355"/>
              <a:gd name="connsiteX35" fmla="*/ 1716832 w 5486570"/>
              <a:gd name="connsiteY35" fmla="*/ 3088432 h 4497355"/>
              <a:gd name="connsiteX36" fmla="*/ 1772816 w 5486570"/>
              <a:gd name="connsiteY36" fmla="*/ 3163077 h 4497355"/>
              <a:gd name="connsiteX37" fmla="*/ 1819469 w 5486570"/>
              <a:gd name="connsiteY37" fmla="*/ 3237722 h 4497355"/>
              <a:gd name="connsiteX38" fmla="*/ 1866122 w 5486570"/>
              <a:gd name="connsiteY38" fmla="*/ 3303036 h 4497355"/>
              <a:gd name="connsiteX39" fmla="*/ 1884783 w 5486570"/>
              <a:gd name="connsiteY39" fmla="*/ 3349689 h 4497355"/>
              <a:gd name="connsiteX40" fmla="*/ 1922106 w 5486570"/>
              <a:gd name="connsiteY40" fmla="*/ 3387012 h 4497355"/>
              <a:gd name="connsiteX41" fmla="*/ 1940767 w 5486570"/>
              <a:gd name="connsiteY41" fmla="*/ 3415004 h 4497355"/>
              <a:gd name="connsiteX42" fmla="*/ 1996751 w 5486570"/>
              <a:gd name="connsiteY42" fmla="*/ 3508310 h 4497355"/>
              <a:gd name="connsiteX43" fmla="*/ 2024743 w 5486570"/>
              <a:gd name="connsiteY43" fmla="*/ 3554963 h 4497355"/>
              <a:gd name="connsiteX44" fmla="*/ 2108718 w 5486570"/>
              <a:gd name="connsiteY44" fmla="*/ 3666930 h 4497355"/>
              <a:gd name="connsiteX45" fmla="*/ 2146041 w 5486570"/>
              <a:gd name="connsiteY45" fmla="*/ 3713583 h 4497355"/>
              <a:gd name="connsiteX46" fmla="*/ 2211355 w 5486570"/>
              <a:gd name="connsiteY46" fmla="*/ 3816220 h 4497355"/>
              <a:gd name="connsiteX47" fmla="*/ 2295330 w 5486570"/>
              <a:gd name="connsiteY47" fmla="*/ 3900196 h 4497355"/>
              <a:gd name="connsiteX48" fmla="*/ 2341983 w 5486570"/>
              <a:gd name="connsiteY48" fmla="*/ 3956179 h 4497355"/>
              <a:gd name="connsiteX49" fmla="*/ 2369975 w 5486570"/>
              <a:gd name="connsiteY49" fmla="*/ 3984171 h 4497355"/>
              <a:gd name="connsiteX50" fmla="*/ 2397967 w 5486570"/>
              <a:gd name="connsiteY50" fmla="*/ 4030824 h 4497355"/>
              <a:gd name="connsiteX51" fmla="*/ 2435290 w 5486570"/>
              <a:gd name="connsiteY51" fmla="*/ 4058816 h 4497355"/>
              <a:gd name="connsiteX52" fmla="*/ 2472612 w 5486570"/>
              <a:gd name="connsiteY52" fmla="*/ 4096138 h 4497355"/>
              <a:gd name="connsiteX53" fmla="*/ 2509934 w 5486570"/>
              <a:gd name="connsiteY53" fmla="*/ 4124130 h 4497355"/>
              <a:gd name="connsiteX54" fmla="*/ 2556588 w 5486570"/>
              <a:gd name="connsiteY54" fmla="*/ 4161453 h 4497355"/>
              <a:gd name="connsiteX55" fmla="*/ 2584579 w 5486570"/>
              <a:gd name="connsiteY55" fmla="*/ 4170783 h 4497355"/>
              <a:gd name="connsiteX56" fmla="*/ 2668555 w 5486570"/>
              <a:gd name="connsiteY56" fmla="*/ 4226767 h 4497355"/>
              <a:gd name="connsiteX57" fmla="*/ 2780522 w 5486570"/>
              <a:gd name="connsiteY57" fmla="*/ 4273420 h 4497355"/>
              <a:gd name="connsiteX58" fmla="*/ 2845837 w 5486570"/>
              <a:gd name="connsiteY58" fmla="*/ 4301412 h 4497355"/>
              <a:gd name="connsiteX59" fmla="*/ 2901820 w 5486570"/>
              <a:gd name="connsiteY59" fmla="*/ 4329404 h 4497355"/>
              <a:gd name="connsiteX60" fmla="*/ 3023118 w 5486570"/>
              <a:gd name="connsiteY60" fmla="*/ 4385387 h 4497355"/>
              <a:gd name="connsiteX61" fmla="*/ 3088432 w 5486570"/>
              <a:gd name="connsiteY61" fmla="*/ 4422710 h 4497355"/>
              <a:gd name="connsiteX62" fmla="*/ 3172408 w 5486570"/>
              <a:gd name="connsiteY62" fmla="*/ 4441371 h 4497355"/>
              <a:gd name="connsiteX63" fmla="*/ 3247053 w 5486570"/>
              <a:gd name="connsiteY63" fmla="*/ 4460032 h 4497355"/>
              <a:gd name="connsiteX64" fmla="*/ 3312367 w 5486570"/>
              <a:gd name="connsiteY64" fmla="*/ 4478694 h 4497355"/>
              <a:gd name="connsiteX65" fmla="*/ 3461657 w 5486570"/>
              <a:gd name="connsiteY65" fmla="*/ 4488024 h 4497355"/>
              <a:gd name="connsiteX66" fmla="*/ 3582955 w 5486570"/>
              <a:gd name="connsiteY66" fmla="*/ 4497355 h 4497355"/>
              <a:gd name="connsiteX67" fmla="*/ 3881534 w 5486570"/>
              <a:gd name="connsiteY67" fmla="*/ 4488024 h 4497355"/>
              <a:gd name="connsiteX68" fmla="*/ 3965510 w 5486570"/>
              <a:gd name="connsiteY68" fmla="*/ 4469363 h 4497355"/>
              <a:gd name="connsiteX69" fmla="*/ 4030824 w 5486570"/>
              <a:gd name="connsiteY69" fmla="*/ 4460032 h 4497355"/>
              <a:gd name="connsiteX70" fmla="*/ 4058816 w 5486570"/>
              <a:gd name="connsiteY70" fmla="*/ 4441371 h 4497355"/>
              <a:gd name="connsiteX71" fmla="*/ 4217437 w 5486570"/>
              <a:gd name="connsiteY71" fmla="*/ 4413379 h 4497355"/>
              <a:gd name="connsiteX72" fmla="*/ 4301412 w 5486570"/>
              <a:gd name="connsiteY72" fmla="*/ 4385387 h 4497355"/>
              <a:gd name="connsiteX73" fmla="*/ 4357396 w 5486570"/>
              <a:gd name="connsiteY73" fmla="*/ 4366726 h 4497355"/>
              <a:gd name="connsiteX74" fmla="*/ 4478694 w 5486570"/>
              <a:gd name="connsiteY74" fmla="*/ 4320073 h 4497355"/>
              <a:gd name="connsiteX75" fmla="*/ 4544008 w 5486570"/>
              <a:gd name="connsiteY75" fmla="*/ 4282751 h 4497355"/>
              <a:gd name="connsiteX76" fmla="*/ 4683967 w 5486570"/>
              <a:gd name="connsiteY76" fmla="*/ 4142791 h 4497355"/>
              <a:gd name="connsiteX77" fmla="*/ 4982547 w 5486570"/>
              <a:gd name="connsiteY77" fmla="*/ 3872204 h 4497355"/>
              <a:gd name="connsiteX78" fmla="*/ 5019869 w 5486570"/>
              <a:gd name="connsiteY78" fmla="*/ 3816220 h 4497355"/>
              <a:gd name="connsiteX79" fmla="*/ 5047861 w 5486570"/>
              <a:gd name="connsiteY79" fmla="*/ 3769567 h 4497355"/>
              <a:gd name="connsiteX80" fmla="*/ 5131837 w 5486570"/>
              <a:gd name="connsiteY80" fmla="*/ 3648269 h 4497355"/>
              <a:gd name="connsiteX81" fmla="*/ 5159828 w 5486570"/>
              <a:gd name="connsiteY81" fmla="*/ 3601616 h 4497355"/>
              <a:gd name="connsiteX82" fmla="*/ 5197151 w 5486570"/>
              <a:gd name="connsiteY82" fmla="*/ 3526971 h 4497355"/>
              <a:gd name="connsiteX83" fmla="*/ 5262465 w 5486570"/>
              <a:gd name="connsiteY83" fmla="*/ 3461657 h 4497355"/>
              <a:gd name="connsiteX84" fmla="*/ 5355771 w 5486570"/>
              <a:gd name="connsiteY84" fmla="*/ 3331028 h 4497355"/>
              <a:gd name="connsiteX85" fmla="*/ 5411755 w 5486570"/>
              <a:gd name="connsiteY85" fmla="*/ 3247053 h 4497355"/>
              <a:gd name="connsiteX86" fmla="*/ 5458408 w 5486570"/>
              <a:gd name="connsiteY86" fmla="*/ 3191069 h 4497355"/>
              <a:gd name="connsiteX87" fmla="*/ 5467739 w 5486570"/>
              <a:gd name="connsiteY87" fmla="*/ 3135085 h 4497355"/>
              <a:gd name="connsiteX88" fmla="*/ 5486400 w 5486570"/>
              <a:gd name="connsiteY88" fmla="*/ 3060440 h 4497355"/>
              <a:gd name="connsiteX89" fmla="*/ 5477069 w 5486570"/>
              <a:gd name="connsiteY89" fmla="*/ 2995126 h 4497355"/>
              <a:gd name="connsiteX90" fmla="*/ 5439747 w 5486570"/>
              <a:gd name="connsiteY90" fmla="*/ 2696547 h 4497355"/>
              <a:gd name="connsiteX91" fmla="*/ 5402424 w 5486570"/>
              <a:gd name="connsiteY91" fmla="*/ 2631232 h 4497355"/>
              <a:gd name="connsiteX92" fmla="*/ 5374432 w 5486570"/>
              <a:gd name="connsiteY92" fmla="*/ 2556587 h 4497355"/>
              <a:gd name="connsiteX93" fmla="*/ 5365102 w 5486570"/>
              <a:gd name="connsiteY93" fmla="*/ 2481942 h 4497355"/>
              <a:gd name="connsiteX94" fmla="*/ 5346441 w 5486570"/>
              <a:gd name="connsiteY94" fmla="*/ 2416628 h 4497355"/>
              <a:gd name="connsiteX95" fmla="*/ 5327779 w 5486570"/>
              <a:gd name="connsiteY95" fmla="*/ 2286000 h 4497355"/>
              <a:gd name="connsiteX96" fmla="*/ 5309118 w 5486570"/>
              <a:gd name="connsiteY96" fmla="*/ 1623526 h 4497355"/>
              <a:gd name="connsiteX97" fmla="*/ 5299788 w 5486570"/>
              <a:gd name="connsiteY97" fmla="*/ 1287624 h 4497355"/>
              <a:gd name="connsiteX98" fmla="*/ 5327779 w 5486570"/>
              <a:gd name="connsiteY98" fmla="*/ 1212979 h 4497355"/>
              <a:gd name="connsiteX99" fmla="*/ 5346441 w 5486570"/>
              <a:gd name="connsiteY99" fmla="*/ 1119673 h 4497355"/>
              <a:gd name="connsiteX100" fmla="*/ 5346441 w 5486570"/>
              <a:gd name="connsiteY100" fmla="*/ 830424 h 4497355"/>
              <a:gd name="connsiteX101" fmla="*/ 5309118 w 5486570"/>
              <a:gd name="connsiteY101" fmla="*/ 699796 h 4497355"/>
              <a:gd name="connsiteX102" fmla="*/ 5299788 w 5486570"/>
              <a:gd name="connsiteY102" fmla="*/ 625151 h 4497355"/>
              <a:gd name="connsiteX103" fmla="*/ 5262465 w 5486570"/>
              <a:gd name="connsiteY103" fmla="*/ 503853 h 4497355"/>
              <a:gd name="connsiteX104" fmla="*/ 5234473 w 5486570"/>
              <a:gd name="connsiteY104" fmla="*/ 429208 h 4497355"/>
              <a:gd name="connsiteX105" fmla="*/ 5187820 w 5486570"/>
              <a:gd name="connsiteY105" fmla="*/ 345232 h 4497355"/>
              <a:gd name="connsiteX106" fmla="*/ 5001208 w 5486570"/>
              <a:gd name="connsiteY106" fmla="*/ 149289 h 4497355"/>
              <a:gd name="connsiteX107" fmla="*/ 4935894 w 5486570"/>
              <a:gd name="connsiteY107" fmla="*/ 102636 h 4497355"/>
              <a:gd name="connsiteX108" fmla="*/ 4749281 w 5486570"/>
              <a:gd name="connsiteY108" fmla="*/ 55983 h 4497355"/>
              <a:gd name="connsiteX109" fmla="*/ 4674637 w 5486570"/>
              <a:gd name="connsiteY109" fmla="*/ 37322 h 4497355"/>
              <a:gd name="connsiteX110" fmla="*/ 4599992 w 5486570"/>
              <a:gd name="connsiteY110" fmla="*/ 27991 h 4497355"/>
              <a:gd name="connsiteX111" fmla="*/ 4086808 w 5486570"/>
              <a:gd name="connsiteY111" fmla="*/ 18661 h 4497355"/>
              <a:gd name="connsiteX112" fmla="*/ 3928188 w 5486570"/>
              <a:gd name="connsiteY112" fmla="*/ 0 h 4497355"/>
              <a:gd name="connsiteX113" fmla="*/ 3834881 w 5486570"/>
              <a:gd name="connsiteY113" fmla="*/ 18661 h 4497355"/>
              <a:gd name="connsiteX114" fmla="*/ 3657600 w 5486570"/>
              <a:gd name="connsiteY114" fmla="*/ 121298 h 4497355"/>
              <a:gd name="connsiteX115" fmla="*/ 3573624 w 5486570"/>
              <a:gd name="connsiteY115" fmla="*/ 149289 h 4497355"/>
              <a:gd name="connsiteX116" fmla="*/ 3517641 w 5486570"/>
              <a:gd name="connsiteY116" fmla="*/ 177281 h 4497355"/>
              <a:gd name="connsiteX117" fmla="*/ 3340359 w 5486570"/>
              <a:gd name="connsiteY117" fmla="*/ 214604 h 4497355"/>
              <a:gd name="connsiteX118" fmla="*/ 3163077 w 5486570"/>
              <a:gd name="connsiteY118" fmla="*/ 251926 h 4497355"/>
              <a:gd name="connsiteX119" fmla="*/ 3023118 w 5486570"/>
              <a:gd name="connsiteY119" fmla="*/ 279918 h 4497355"/>
              <a:gd name="connsiteX120" fmla="*/ 2948473 w 5486570"/>
              <a:gd name="connsiteY120" fmla="*/ 298579 h 4497355"/>
              <a:gd name="connsiteX121" fmla="*/ 2827175 w 5486570"/>
              <a:gd name="connsiteY121" fmla="*/ 307910 h 4497355"/>
              <a:gd name="connsiteX122" fmla="*/ 2481943 w 5486570"/>
              <a:gd name="connsiteY122" fmla="*/ 289249 h 4497355"/>
              <a:gd name="connsiteX123" fmla="*/ 2341983 w 5486570"/>
              <a:gd name="connsiteY123" fmla="*/ 261257 h 4497355"/>
              <a:gd name="connsiteX124" fmla="*/ 2006081 w 5486570"/>
              <a:gd name="connsiteY124" fmla="*/ 121298 h 4497355"/>
              <a:gd name="connsiteX125" fmla="*/ 1922106 w 5486570"/>
              <a:gd name="connsiteY125" fmla="*/ 83975 h 4497355"/>
              <a:gd name="connsiteX126" fmla="*/ 1838130 w 5486570"/>
              <a:gd name="connsiteY126" fmla="*/ 74645 h 4497355"/>
              <a:gd name="connsiteX127" fmla="*/ 1576873 w 5486570"/>
              <a:gd name="connsiteY127" fmla="*/ 46653 h 4497355"/>
              <a:gd name="connsiteX128" fmla="*/ 1408922 w 5486570"/>
              <a:gd name="connsiteY128" fmla="*/ 27991 h 4497355"/>
              <a:gd name="connsiteX129" fmla="*/ 1035698 w 5486570"/>
              <a:gd name="connsiteY129" fmla="*/ 55983 h 4497355"/>
              <a:gd name="connsiteX130" fmla="*/ 979714 w 5486570"/>
              <a:gd name="connsiteY130" fmla="*/ 74645 h 4497355"/>
              <a:gd name="connsiteX131" fmla="*/ 839755 w 5486570"/>
              <a:gd name="connsiteY131" fmla="*/ 121298 h 4497355"/>
              <a:gd name="connsiteX132" fmla="*/ 802432 w 5486570"/>
              <a:gd name="connsiteY132" fmla="*/ 139959 h 4497355"/>
              <a:gd name="connsiteX133" fmla="*/ 765110 w 5486570"/>
              <a:gd name="connsiteY133" fmla="*/ 167951 h 4497355"/>
              <a:gd name="connsiteX134" fmla="*/ 727788 w 5486570"/>
              <a:gd name="connsiteY134" fmla="*/ 177281 h 4497355"/>
              <a:gd name="connsiteX135" fmla="*/ 662473 w 5486570"/>
              <a:gd name="connsiteY135" fmla="*/ 195942 h 4497355"/>
              <a:gd name="connsiteX136" fmla="*/ 569167 w 5486570"/>
              <a:gd name="connsiteY136" fmla="*/ 233265 h 4497355"/>
              <a:gd name="connsiteX137" fmla="*/ 513183 w 5486570"/>
              <a:gd name="connsiteY137" fmla="*/ 279918 h 4497355"/>
              <a:gd name="connsiteX138" fmla="*/ 410547 w 5486570"/>
              <a:gd name="connsiteY138" fmla="*/ 354563 h 4497355"/>
              <a:gd name="connsiteX139" fmla="*/ 373224 w 5486570"/>
              <a:gd name="connsiteY139" fmla="*/ 382555 h 4497355"/>
              <a:gd name="connsiteX140" fmla="*/ 317241 w 5486570"/>
              <a:gd name="connsiteY140" fmla="*/ 457200 h 4497355"/>
              <a:gd name="connsiteX141" fmla="*/ 298579 w 5486570"/>
              <a:gd name="connsiteY141" fmla="*/ 475861 h 4497355"/>
              <a:gd name="connsiteX142" fmla="*/ 270588 w 5486570"/>
              <a:gd name="connsiteY142" fmla="*/ 522514 h 4497355"/>
              <a:gd name="connsiteX143" fmla="*/ 251926 w 5486570"/>
              <a:gd name="connsiteY143" fmla="*/ 587828 h 4497355"/>
              <a:gd name="connsiteX144" fmla="*/ 242596 w 5486570"/>
              <a:gd name="connsiteY144" fmla="*/ 811763 h 4497355"/>
              <a:gd name="connsiteX145" fmla="*/ 233265 w 5486570"/>
              <a:gd name="connsiteY145" fmla="*/ 895738 h 4497355"/>
              <a:gd name="connsiteX146" fmla="*/ 242596 w 5486570"/>
              <a:gd name="connsiteY146" fmla="*/ 1184987 h 4497355"/>
              <a:gd name="connsiteX147" fmla="*/ 261257 w 5486570"/>
              <a:gd name="connsiteY147" fmla="*/ 1259632 h 4497355"/>
              <a:gd name="connsiteX148" fmla="*/ 270588 w 5486570"/>
              <a:gd name="connsiteY148" fmla="*/ 1352938 h 4497355"/>
              <a:gd name="connsiteX149" fmla="*/ 289249 w 5486570"/>
              <a:gd name="connsiteY149" fmla="*/ 1446245 h 4497355"/>
              <a:gd name="connsiteX150" fmla="*/ 307910 w 5486570"/>
              <a:gd name="connsiteY150" fmla="*/ 1595534 h 4497355"/>
              <a:gd name="connsiteX151" fmla="*/ 317241 w 5486570"/>
              <a:gd name="connsiteY151" fmla="*/ 1651518 h 4497355"/>
              <a:gd name="connsiteX152" fmla="*/ 307910 w 5486570"/>
              <a:gd name="connsiteY152" fmla="*/ 1875453 h 4497355"/>
              <a:gd name="connsiteX153" fmla="*/ 298579 w 5486570"/>
              <a:gd name="connsiteY153" fmla="*/ 1903445 h 4497355"/>
              <a:gd name="connsiteX154" fmla="*/ 279918 w 5486570"/>
              <a:gd name="connsiteY154" fmla="*/ 1931436 h 4497355"/>
              <a:gd name="connsiteX155" fmla="*/ 242596 w 5486570"/>
              <a:gd name="connsiteY155" fmla="*/ 1959428 h 4497355"/>
              <a:gd name="connsiteX156" fmla="*/ 195943 w 5486570"/>
              <a:gd name="connsiteY156" fmla="*/ 2015412 h 4497355"/>
              <a:gd name="connsiteX157" fmla="*/ 158620 w 5486570"/>
              <a:gd name="connsiteY157" fmla="*/ 2043404 h 4497355"/>
              <a:gd name="connsiteX158" fmla="*/ 102637 w 5486570"/>
              <a:gd name="connsiteY158" fmla="*/ 2080726 h 4497355"/>
              <a:gd name="connsiteX159" fmla="*/ 55983 w 5486570"/>
              <a:gd name="connsiteY159" fmla="*/ 2099387 h 449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5486570" h="4497355">
                <a:moveTo>
                  <a:pt x="55983" y="2099387"/>
                </a:moveTo>
                <a:cubicBezTo>
                  <a:pt x="50271" y="2113667"/>
                  <a:pt x="32869" y="2154523"/>
                  <a:pt x="27992" y="2174032"/>
                </a:cubicBezTo>
                <a:cubicBezTo>
                  <a:pt x="9905" y="2246380"/>
                  <a:pt x="31040" y="2195926"/>
                  <a:pt x="0" y="2258008"/>
                </a:cubicBezTo>
                <a:cubicBezTo>
                  <a:pt x="3110" y="2310881"/>
                  <a:pt x="4742" y="2363862"/>
                  <a:pt x="9330" y="2416628"/>
                </a:cubicBezTo>
                <a:cubicBezTo>
                  <a:pt x="10969" y="2435476"/>
                  <a:pt x="15277" y="2453998"/>
                  <a:pt x="18661" y="2472612"/>
                </a:cubicBezTo>
                <a:cubicBezTo>
                  <a:pt x="23469" y="2499057"/>
                  <a:pt x="29836" y="2530387"/>
                  <a:pt x="37322" y="2556587"/>
                </a:cubicBezTo>
                <a:cubicBezTo>
                  <a:pt x="40024" y="2566044"/>
                  <a:pt x="43951" y="2575122"/>
                  <a:pt x="46653" y="2584579"/>
                </a:cubicBezTo>
                <a:cubicBezTo>
                  <a:pt x="50176" y="2596909"/>
                  <a:pt x="49621" y="2610768"/>
                  <a:pt x="55983" y="2621902"/>
                </a:cubicBezTo>
                <a:cubicBezTo>
                  <a:pt x="62530" y="2633359"/>
                  <a:pt x="74644" y="2640563"/>
                  <a:pt x="83975" y="2649894"/>
                </a:cubicBezTo>
                <a:cubicBezTo>
                  <a:pt x="96416" y="2680996"/>
                  <a:pt x="110705" y="2711421"/>
                  <a:pt x="121298" y="2743200"/>
                </a:cubicBezTo>
                <a:cubicBezTo>
                  <a:pt x="124408" y="2752530"/>
                  <a:pt x="126754" y="2762151"/>
                  <a:pt x="130628" y="2771191"/>
                </a:cubicBezTo>
                <a:cubicBezTo>
                  <a:pt x="136107" y="2783976"/>
                  <a:pt x="140750" y="2797534"/>
                  <a:pt x="149290" y="2808514"/>
                </a:cubicBezTo>
                <a:cubicBezTo>
                  <a:pt x="167315" y="2831689"/>
                  <a:pt x="206367" y="2866348"/>
                  <a:pt x="233265" y="2883159"/>
                </a:cubicBezTo>
                <a:cubicBezTo>
                  <a:pt x="245060" y="2890531"/>
                  <a:pt x="257803" y="2896341"/>
                  <a:pt x="270588" y="2901820"/>
                </a:cubicBezTo>
                <a:cubicBezTo>
                  <a:pt x="292969" y="2911412"/>
                  <a:pt x="312214" y="2913713"/>
                  <a:pt x="335902" y="2920481"/>
                </a:cubicBezTo>
                <a:cubicBezTo>
                  <a:pt x="377121" y="2932258"/>
                  <a:pt x="357181" y="2932027"/>
                  <a:pt x="410547" y="2939142"/>
                </a:cubicBezTo>
                <a:cubicBezTo>
                  <a:pt x="441530" y="2943273"/>
                  <a:pt x="472751" y="2945363"/>
                  <a:pt x="503853" y="2948473"/>
                </a:cubicBezTo>
                <a:cubicBezTo>
                  <a:pt x="516294" y="2951583"/>
                  <a:pt x="528845" y="2954281"/>
                  <a:pt x="541175" y="2957804"/>
                </a:cubicBezTo>
                <a:cubicBezTo>
                  <a:pt x="550632" y="2960506"/>
                  <a:pt x="559372" y="2968024"/>
                  <a:pt x="569167" y="2967134"/>
                </a:cubicBezTo>
                <a:cubicBezTo>
                  <a:pt x="617965" y="2962698"/>
                  <a:pt x="633052" y="2950214"/>
                  <a:pt x="671804" y="2939142"/>
                </a:cubicBezTo>
                <a:cubicBezTo>
                  <a:pt x="684134" y="2935619"/>
                  <a:pt x="696843" y="2933497"/>
                  <a:pt x="709126" y="2929812"/>
                </a:cubicBezTo>
                <a:cubicBezTo>
                  <a:pt x="727967" y="2924160"/>
                  <a:pt x="765110" y="2911151"/>
                  <a:pt x="765110" y="2911151"/>
                </a:cubicBezTo>
                <a:cubicBezTo>
                  <a:pt x="771330" y="2904930"/>
                  <a:pt x="776133" y="2896854"/>
                  <a:pt x="783771" y="2892489"/>
                </a:cubicBezTo>
                <a:cubicBezTo>
                  <a:pt x="798313" y="2884179"/>
                  <a:pt x="814535" y="2879124"/>
                  <a:pt x="830424" y="2873828"/>
                </a:cubicBezTo>
                <a:cubicBezTo>
                  <a:pt x="879524" y="2857462"/>
                  <a:pt x="926683" y="2859586"/>
                  <a:pt x="979714" y="2855167"/>
                </a:cubicBezTo>
                <a:cubicBezTo>
                  <a:pt x="989045" y="2852057"/>
                  <a:pt x="998217" y="2848424"/>
                  <a:pt x="1007706" y="2845836"/>
                </a:cubicBezTo>
                <a:cubicBezTo>
                  <a:pt x="1134689" y="2811204"/>
                  <a:pt x="1094418" y="2826627"/>
                  <a:pt x="1287624" y="2817845"/>
                </a:cubicBezTo>
                <a:cubicBezTo>
                  <a:pt x="1321836" y="2820955"/>
                  <a:pt x="1356430" y="2821205"/>
                  <a:pt x="1390261" y="2827175"/>
                </a:cubicBezTo>
                <a:cubicBezTo>
                  <a:pt x="1409632" y="2830593"/>
                  <a:pt x="1427404" y="2840184"/>
                  <a:pt x="1446245" y="2845836"/>
                </a:cubicBezTo>
                <a:cubicBezTo>
                  <a:pt x="1458528" y="2849521"/>
                  <a:pt x="1471126" y="2852057"/>
                  <a:pt x="1483567" y="2855167"/>
                </a:cubicBezTo>
                <a:cubicBezTo>
                  <a:pt x="1499118" y="2864498"/>
                  <a:pt x="1515712" y="2872278"/>
                  <a:pt x="1530220" y="2883159"/>
                </a:cubicBezTo>
                <a:cubicBezTo>
                  <a:pt x="1540776" y="2891076"/>
                  <a:pt x="1548075" y="2902703"/>
                  <a:pt x="1558212" y="2911151"/>
                </a:cubicBezTo>
                <a:cubicBezTo>
                  <a:pt x="1582329" y="2931248"/>
                  <a:pt x="1586141" y="2929791"/>
                  <a:pt x="1614196" y="2939142"/>
                </a:cubicBezTo>
                <a:cubicBezTo>
                  <a:pt x="1643030" y="2967976"/>
                  <a:pt x="1646237" y="2968544"/>
                  <a:pt x="1670179" y="3004457"/>
                </a:cubicBezTo>
                <a:cubicBezTo>
                  <a:pt x="1680239" y="3019547"/>
                  <a:pt x="1689364" y="3035257"/>
                  <a:pt x="1698171" y="3051110"/>
                </a:cubicBezTo>
                <a:cubicBezTo>
                  <a:pt x="1704926" y="3063269"/>
                  <a:pt x="1709117" y="3076859"/>
                  <a:pt x="1716832" y="3088432"/>
                </a:cubicBezTo>
                <a:cubicBezTo>
                  <a:pt x="1734084" y="3114311"/>
                  <a:pt x="1758907" y="3135258"/>
                  <a:pt x="1772816" y="3163077"/>
                </a:cubicBezTo>
                <a:cubicBezTo>
                  <a:pt x="1820099" y="3257646"/>
                  <a:pt x="1758907" y="3140822"/>
                  <a:pt x="1819469" y="3237722"/>
                </a:cubicBezTo>
                <a:cubicBezTo>
                  <a:pt x="1860407" y="3303222"/>
                  <a:pt x="1812759" y="3249675"/>
                  <a:pt x="1866122" y="3303036"/>
                </a:cubicBezTo>
                <a:cubicBezTo>
                  <a:pt x="1872342" y="3318587"/>
                  <a:pt x="1875492" y="3335753"/>
                  <a:pt x="1884783" y="3349689"/>
                </a:cubicBezTo>
                <a:cubicBezTo>
                  <a:pt x="1894543" y="3364328"/>
                  <a:pt x="1910656" y="3373653"/>
                  <a:pt x="1922106" y="3387012"/>
                </a:cubicBezTo>
                <a:cubicBezTo>
                  <a:pt x="1929404" y="3395526"/>
                  <a:pt x="1934890" y="3405454"/>
                  <a:pt x="1940767" y="3415004"/>
                </a:cubicBezTo>
                <a:cubicBezTo>
                  <a:pt x="1959777" y="3445894"/>
                  <a:pt x="1978090" y="3477208"/>
                  <a:pt x="1996751" y="3508310"/>
                </a:cubicBezTo>
                <a:cubicBezTo>
                  <a:pt x="2006082" y="3523861"/>
                  <a:pt x="2013414" y="3540802"/>
                  <a:pt x="2024743" y="3554963"/>
                </a:cubicBezTo>
                <a:cubicBezTo>
                  <a:pt x="2113467" y="3665869"/>
                  <a:pt x="2003888" y="3527157"/>
                  <a:pt x="2108718" y="3666930"/>
                </a:cubicBezTo>
                <a:cubicBezTo>
                  <a:pt x="2120667" y="3682862"/>
                  <a:pt x="2135349" y="3696781"/>
                  <a:pt x="2146041" y="3713583"/>
                </a:cubicBezTo>
                <a:cubicBezTo>
                  <a:pt x="2196458" y="3792810"/>
                  <a:pt x="2148093" y="3748092"/>
                  <a:pt x="2211355" y="3816220"/>
                </a:cubicBezTo>
                <a:cubicBezTo>
                  <a:pt x="2238292" y="3845229"/>
                  <a:pt x="2269987" y="3869785"/>
                  <a:pt x="2295330" y="3900196"/>
                </a:cubicBezTo>
                <a:cubicBezTo>
                  <a:pt x="2310881" y="3918857"/>
                  <a:pt x="2325845" y="3938024"/>
                  <a:pt x="2341983" y="3956179"/>
                </a:cubicBezTo>
                <a:cubicBezTo>
                  <a:pt x="2350750" y="3966041"/>
                  <a:pt x="2362058" y="3973615"/>
                  <a:pt x="2369975" y="3984171"/>
                </a:cubicBezTo>
                <a:cubicBezTo>
                  <a:pt x="2380856" y="3998679"/>
                  <a:pt x="2386025" y="4017176"/>
                  <a:pt x="2397967" y="4030824"/>
                </a:cubicBezTo>
                <a:cubicBezTo>
                  <a:pt x="2408208" y="4042527"/>
                  <a:pt x="2423587" y="4048575"/>
                  <a:pt x="2435290" y="4058816"/>
                </a:cubicBezTo>
                <a:cubicBezTo>
                  <a:pt x="2448531" y="4070402"/>
                  <a:pt x="2459371" y="4084552"/>
                  <a:pt x="2472612" y="4096138"/>
                </a:cubicBezTo>
                <a:cubicBezTo>
                  <a:pt x="2484315" y="4106378"/>
                  <a:pt x="2497987" y="4114175"/>
                  <a:pt x="2509934" y="4124130"/>
                </a:cubicBezTo>
                <a:cubicBezTo>
                  <a:pt x="2535966" y="4145824"/>
                  <a:pt x="2521990" y="4144153"/>
                  <a:pt x="2556588" y="4161453"/>
                </a:cubicBezTo>
                <a:cubicBezTo>
                  <a:pt x="2565385" y="4165851"/>
                  <a:pt x="2575249" y="4167673"/>
                  <a:pt x="2584579" y="4170783"/>
                </a:cubicBezTo>
                <a:cubicBezTo>
                  <a:pt x="2612584" y="4191787"/>
                  <a:pt x="2636352" y="4211613"/>
                  <a:pt x="2668555" y="4226767"/>
                </a:cubicBezTo>
                <a:cubicBezTo>
                  <a:pt x="2705139" y="4243983"/>
                  <a:pt x="2743258" y="4257730"/>
                  <a:pt x="2780522" y="4273420"/>
                </a:cubicBezTo>
                <a:cubicBezTo>
                  <a:pt x="2802353" y="4282612"/>
                  <a:pt x="2824651" y="4290819"/>
                  <a:pt x="2845837" y="4301412"/>
                </a:cubicBezTo>
                <a:cubicBezTo>
                  <a:pt x="2864498" y="4310743"/>
                  <a:pt x="2882877" y="4320661"/>
                  <a:pt x="2901820" y="4329404"/>
                </a:cubicBezTo>
                <a:cubicBezTo>
                  <a:pt x="2978700" y="4364888"/>
                  <a:pt x="2952652" y="4347444"/>
                  <a:pt x="3023118" y="4385387"/>
                </a:cubicBezTo>
                <a:cubicBezTo>
                  <a:pt x="3045196" y="4397275"/>
                  <a:pt x="3064953" y="4413905"/>
                  <a:pt x="3088432" y="4422710"/>
                </a:cubicBezTo>
                <a:cubicBezTo>
                  <a:pt x="3115281" y="4432778"/>
                  <a:pt x="3144495" y="4434803"/>
                  <a:pt x="3172408" y="4441371"/>
                </a:cubicBezTo>
                <a:cubicBezTo>
                  <a:pt x="3197374" y="4447245"/>
                  <a:pt x="3222272" y="4453424"/>
                  <a:pt x="3247053" y="4460032"/>
                </a:cubicBezTo>
                <a:cubicBezTo>
                  <a:pt x="3268931" y="4465866"/>
                  <a:pt x="3289915" y="4475765"/>
                  <a:pt x="3312367" y="4478694"/>
                </a:cubicBezTo>
                <a:cubicBezTo>
                  <a:pt x="3361809" y="4485143"/>
                  <a:pt x="3411915" y="4484594"/>
                  <a:pt x="3461657" y="4488024"/>
                </a:cubicBezTo>
                <a:lnTo>
                  <a:pt x="3582955" y="4497355"/>
                </a:lnTo>
                <a:cubicBezTo>
                  <a:pt x="3682481" y="4494245"/>
                  <a:pt x="3782104" y="4493399"/>
                  <a:pt x="3881534" y="4488024"/>
                </a:cubicBezTo>
                <a:cubicBezTo>
                  <a:pt x="3907904" y="4486599"/>
                  <a:pt x="3939371" y="4474116"/>
                  <a:pt x="3965510" y="4469363"/>
                </a:cubicBezTo>
                <a:cubicBezTo>
                  <a:pt x="3987148" y="4465429"/>
                  <a:pt x="4009053" y="4463142"/>
                  <a:pt x="4030824" y="4460032"/>
                </a:cubicBezTo>
                <a:cubicBezTo>
                  <a:pt x="4040155" y="4453812"/>
                  <a:pt x="4048568" y="4445925"/>
                  <a:pt x="4058816" y="4441371"/>
                </a:cubicBezTo>
                <a:cubicBezTo>
                  <a:pt x="4119552" y="4414378"/>
                  <a:pt x="4143827" y="4420071"/>
                  <a:pt x="4217437" y="4413379"/>
                </a:cubicBezTo>
                <a:lnTo>
                  <a:pt x="4301412" y="4385387"/>
                </a:lnTo>
                <a:cubicBezTo>
                  <a:pt x="4320073" y="4379167"/>
                  <a:pt x="4338482" y="4372130"/>
                  <a:pt x="4357396" y="4366726"/>
                </a:cubicBezTo>
                <a:cubicBezTo>
                  <a:pt x="4430182" y="4345930"/>
                  <a:pt x="4414058" y="4354877"/>
                  <a:pt x="4478694" y="4320073"/>
                </a:cubicBezTo>
                <a:cubicBezTo>
                  <a:pt x="4500772" y="4308185"/>
                  <a:pt x="4525031" y="4299141"/>
                  <a:pt x="4544008" y="4282751"/>
                </a:cubicBezTo>
                <a:cubicBezTo>
                  <a:pt x="4593941" y="4239627"/>
                  <a:pt x="4633500" y="4185289"/>
                  <a:pt x="4683967" y="4142791"/>
                </a:cubicBezTo>
                <a:cubicBezTo>
                  <a:pt x="4724341" y="4108792"/>
                  <a:pt x="4940325" y="3935538"/>
                  <a:pt x="4982547" y="3872204"/>
                </a:cubicBezTo>
                <a:cubicBezTo>
                  <a:pt x="4994988" y="3853543"/>
                  <a:pt x="5007828" y="3835142"/>
                  <a:pt x="5019869" y="3816220"/>
                </a:cubicBezTo>
                <a:cubicBezTo>
                  <a:pt x="5029605" y="3800920"/>
                  <a:pt x="5037801" y="3784657"/>
                  <a:pt x="5047861" y="3769567"/>
                </a:cubicBezTo>
                <a:cubicBezTo>
                  <a:pt x="5075139" y="3728650"/>
                  <a:pt x="5106536" y="3690438"/>
                  <a:pt x="5131837" y="3648269"/>
                </a:cubicBezTo>
                <a:cubicBezTo>
                  <a:pt x="5141167" y="3632718"/>
                  <a:pt x="5151718" y="3617837"/>
                  <a:pt x="5159828" y="3601616"/>
                </a:cubicBezTo>
                <a:cubicBezTo>
                  <a:pt x="5177227" y="3566819"/>
                  <a:pt x="5172834" y="3553990"/>
                  <a:pt x="5197151" y="3526971"/>
                </a:cubicBezTo>
                <a:cubicBezTo>
                  <a:pt x="5217748" y="3504085"/>
                  <a:pt x="5243092" y="3485588"/>
                  <a:pt x="5262465" y="3461657"/>
                </a:cubicBezTo>
                <a:cubicBezTo>
                  <a:pt x="5296133" y="3420067"/>
                  <a:pt x="5325213" y="3374955"/>
                  <a:pt x="5355771" y="3331028"/>
                </a:cubicBezTo>
                <a:cubicBezTo>
                  <a:pt x="5374983" y="3303411"/>
                  <a:pt x="5390218" y="3272898"/>
                  <a:pt x="5411755" y="3247053"/>
                </a:cubicBezTo>
                <a:lnTo>
                  <a:pt x="5458408" y="3191069"/>
                </a:lnTo>
                <a:cubicBezTo>
                  <a:pt x="5461518" y="3172408"/>
                  <a:pt x="5463775" y="3153584"/>
                  <a:pt x="5467739" y="3135085"/>
                </a:cubicBezTo>
                <a:cubicBezTo>
                  <a:pt x="5473113" y="3110007"/>
                  <a:pt x="5484694" y="3086031"/>
                  <a:pt x="5486400" y="3060440"/>
                </a:cubicBezTo>
                <a:cubicBezTo>
                  <a:pt x="5487863" y="3038496"/>
                  <a:pt x="5479498" y="3016984"/>
                  <a:pt x="5477069" y="2995126"/>
                </a:cubicBezTo>
                <a:cubicBezTo>
                  <a:pt x="5474021" y="2967698"/>
                  <a:pt x="5456956" y="2751043"/>
                  <a:pt x="5439747" y="2696547"/>
                </a:cubicBezTo>
                <a:cubicBezTo>
                  <a:pt x="5432196" y="2672635"/>
                  <a:pt x="5413028" y="2653955"/>
                  <a:pt x="5402424" y="2631232"/>
                </a:cubicBezTo>
                <a:cubicBezTo>
                  <a:pt x="5391186" y="2607151"/>
                  <a:pt x="5383763" y="2581469"/>
                  <a:pt x="5374432" y="2556587"/>
                </a:cubicBezTo>
                <a:cubicBezTo>
                  <a:pt x="5371322" y="2531705"/>
                  <a:pt x="5370020" y="2506530"/>
                  <a:pt x="5365102" y="2481942"/>
                </a:cubicBezTo>
                <a:cubicBezTo>
                  <a:pt x="5360662" y="2459739"/>
                  <a:pt x="5350376" y="2438926"/>
                  <a:pt x="5346441" y="2416628"/>
                </a:cubicBezTo>
                <a:cubicBezTo>
                  <a:pt x="5308261" y="2200275"/>
                  <a:pt x="5356004" y="2398892"/>
                  <a:pt x="5327779" y="2286000"/>
                </a:cubicBezTo>
                <a:cubicBezTo>
                  <a:pt x="5321559" y="2065175"/>
                  <a:pt x="5320150" y="1844163"/>
                  <a:pt x="5309118" y="1623526"/>
                </a:cubicBezTo>
                <a:cubicBezTo>
                  <a:pt x="5294367" y="1328508"/>
                  <a:pt x="5224514" y="1946284"/>
                  <a:pt x="5299788" y="1287624"/>
                </a:cubicBezTo>
                <a:cubicBezTo>
                  <a:pt x="5302805" y="1261222"/>
                  <a:pt x="5320667" y="1238583"/>
                  <a:pt x="5327779" y="1212979"/>
                </a:cubicBezTo>
                <a:cubicBezTo>
                  <a:pt x="5336268" y="1182418"/>
                  <a:pt x="5340220" y="1150775"/>
                  <a:pt x="5346441" y="1119673"/>
                </a:cubicBezTo>
                <a:cubicBezTo>
                  <a:pt x="5359297" y="991105"/>
                  <a:pt x="5363492" y="995245"/>
                  <a:pt x="5346441" y="830424"/>
                </a:cubicBezTo>
                <a:cubicBezTo>
                  <a:pt x="5342927" y="796452"/>
                  <a:pt x="5320613" y="734281"/>
                  <a:pt x="5309118" y="699796"/>
                </a:cubicBezTo>
                <a:cubicBezTo>
                  <a:pt x="5306008" y="674914"/>
                  <a:pt x="5304706" y="649739"/>
                  <a:pt x="5299788" y="625151"/>
                </a:cubicBezTo>
                <a:cubicBezTo>
                  <a:pt x="5294834" y="600381"/>
                  <a:pt x="5271683" y="529664"/>
                  <a:pt x="5262465" y="503853"/>
                </a:cubicBezTo>
                <a:cubicBezTo>
                  <a:pt x="5253527" y="478827"/>
                  <a:pt x="5245788" y="453252"/>
                  <a:pt x="5234473" y="429208"/>
                </a:cubicBezTo>
                <a:cubicBezTo>
                  <a:pt x="5220838" y="400234"/>
                  <a:pt x="5207196" y="370726"/>
                  <a:pt x="5187820" y="345232"/>
                </a:cubicBezTo>
                <a:cubicBezTo>
                  <a:pt x="5121676" y="258199"/>
                  <a:pt x="5078424" y="208686"/>
                  <a:pt x="5001208" y="149289"/>
                </a:cubicBezTo>
                <a:cubicBezTo>
                  <a:pt x="4980001" y="132976"/>
                  <a:pt x="4960073" y="114089"/>
                  <a:pt x="4935894" y="102636"/>
                </a:cubicBezTo>
                <a:cubicBezTo>
                  <a:pt x="4827766" y="51418"/>
                  <a:pt x="4845354" y="73997"/>
                  <a:pt x="4749281" y="55983"/>
                </a:cubicBezTo>
                <a:cubicBezTo>
                  <a:pt x="4724073" y="51256"/>
                  <a:pt x="4699845" y="42049"/>
                  <a:pt x="4674637" y="37322"/>
                </a:cubicBezTo>
                <a:cubicBezTo>
                  <a:pt x="4649991" y="32701"/>
                  <a:pt x="4625055" y="28787"/>
                  <a:pt x="4599992" y="27991"/>
                </a:cubicBezTo>
                <a:cubicBezTo>
                  <a:pt x="4428989" y="22562"/>
                  <a:pt x="4257869" y="21771"/>
                  <a:pt x="4086808" y="18661"/>
                </a:cubicBezTo>
                <a:lnTo>
                  <a:pt x="3928188" y="0"/>
                </a:lnTo>
                <a:cubicBezTo>
                  <a:pt x="3896514" y="1667"/>
                  <a:pt x="3865983" y="12441"/>
                  <a:pt x="3834881" y="18661"/>
                </a:cubicBezTo>
                <a:cubicBezTo>
                  <a:pt x="3775787" y="52873"/>
                  <a:pt x="3722379" y="99706"/>
                  <a:pt x="3657600" y="121298"/>
                </a:cubicBezTo>
                <a:cubicBezTo>
                  <a:pt x="3629608" y="130628"/>
                  <a:pt x="3601020" y="138331"/>
                  <a:pt x="3573624" y="149289"/>
                </a:cubicBezTo>
                <a:cubicBezTo>
                  <a:pt x="3554253" y="157038"/>
                  <a:pt x="3537732" y="171655"/>
                  <a:pt x="3517641" y="177281"/>
                </a:cubicBezTo>
                <a:cubicBezTo>
                  <a:pt x="3459488" y="193564"/>
                  <a:pt x="3398202" y="197251"/>
                  <a:pt x="3340359" y="214604"/>
                </a:cubicBezTo>
                <a:cubicBezTo>
                  <a:pt x="3220077" y="250689"/>
                  <a:pt x="3279326" y="239010"/>
                  <a:pt x="3163077" y="251926"/>
                </a:cubicBezTo>
                <a:cubicBezTo>
                  <a:pt x="2946206" y="306143"/>
                  <a:pt x="3217483" y="241045"/>
                  <a:pt x="3023118" y="279918"/>
                </a:cubicBezTo>
                <a:cubicBezTo>
                  <a:pt x="2997969" y="284948"/>
                  <a:pt x="2973863" y="294952"/>
                  <a:pt x="2948473" y="298579"/>
                </a:cubicBezTo>
                <a:cubicBezTo>
                  <a:pt x="2908328" y="304314"/>
                  <a:pt x="2867608" y="304800"/>
                  <a:pt x="2827175" y="307910"/>
                </a:cubicBezTo>
                <a:lnTo>
                  <a:pt x="2481943" y="289249"/>
                </a:lnTo>
                <a:cubicBezTo>
                  <a:pt x="2444078" y="286667"/>
                  <a:pt x="2376344" y="273151"/>
                  <a:pt x="2341983" y="261257"/>
                </a:cubicBezTo>
                <a:cubicBezTo>
                  <a:pt x="2214800" y="217232"/>
                  <a:pt x="2129109" y="175977"/>
                  <a:pt x="2006081" y="121298"/>
                </a:cubicBezTo>
                <a:cubicBezTo>
                  <a:pt x="1978089" y="108857"/>
                  <a:pt x="1952551" y="87357"/>
                  <a:pt x="1922106" y="83975"/>
                </a:cubicBezTo>
                <a:lnTo>
                  <a:pt x="1838130" y="74645"/>
                </a:lnTo>
                <a:cubicBezTo>
                  <a:pt x="1676275" y="38675"/>
                  <a:pt x="1824299" y="66715"/>
                  <a:pt x="1576873" y="46653"/>
                </a:cubicBezTo>
                <a:cubicBezTo>
                  <a:pt x="1520729" y="42101"/>
                  <a:pt x="1464906" y="34212"/>
                  <a:pt x="1408922" y="27991"/>
                </a:cubicBezTo>
                <a:cubicBezTo>
                  <a:pt x="1305711" y="34062"/>
                  <a:pt x="1130771" y="42869"/>
                  <a:pt x="1035698" y="55983"/>
                </a:cubicBezTo>
                <a:cubicBezTo>
                  <a:pt x="1016212" y="58671"/>
                  <a:pt x="998515" y="68860"/>
                  <a:pt x="979714" y="74645"/>
                </a:cubicBezTo>
                <a:cubicBezTo>
                  <a:pt x="901741" y="98637"/>
                  <a:pt x="920471" y="87667"/>
                  <a:pt x="839755" y="121298"/>
                </a:cubicBezTo>
                <a:cubicBezTo>
                  <a:pt x="826916" y="126648"/>
                  <a:pt x="814227" y="132587"/>
                  <a:pt x="802432" y="139959"/>
                </a:cubicBezTo>
                <a:cubicBezTo>
                  <a:pt x="789245" y="148201"/>
                  <a:pt x="779019" y="160996"/>
                  <a:pt x="765110" y="167951"/>
                </a:cubicBezTo>
                <a:cubicBezTo>
                  <a:pt x="753640" y="173686"/>
                  <a:pt x="740160" y="173907"/>
                  <a:pt x="727788" y="177281"/>
                </a:cubicBezTo>
                <a:cubicBezTo>
                  <a:pt x="705943" y="183239"/>
                  <a:pt x="684245" y="189722"/>
                  <a:pt x="662473" y="195942"/>
                </a:cubicBezTo>
                <a:cubicBezTo>
                  <a:pt x="486425" y="301571"/>
                  <a:pt x="734864" y="159620"/>
                  <a:pt x="569167" y="233265"/>
                </a:cubicBezTo>
                <a:cubicBezTo>
                  <a:pt x="529298" y="250985"/>
                  <a:pt x="540301" y="259058"/>
                  <a:pt x="513183" y="279918"/>
                </a:cubicBezTo>
                <a:cubicBezTo>
                  <a:pt x="479652" y="305711"/>
                  <a:pt x="444660" y="329546"/>
                  <a:pt x="410547" y="354563"/>
                </a:cubicBezTo>
                <a:cubicBezTo>
                  <a:pt x="398006" y="363759"/>
                  <a:pt x="382555" y="370114"/>
                  <a:pt x="373224" y="382555"/>
                </a:cubicBezTo>
                <a:cubicBezTo>
                  <a:pt x="354563" y="407437"/>
                  <a:pt x="339234" y="435208"/>
                  <a:pt x="317241" y="457200"/>
                </a:cubicBezTo>
                <a:cubicBezTo>
                  <a:pt x="311020" y="463420"/>
                  <a:pt x="303692" y="468703"/>
                  <a:pt x="298579" y="475861"/>
                </a:cubicBezTo>
                <a:cubicBezTo>
                  <a:pt x="288038" y="490618"/>
                  <a:pt x="279918" y="506963"/>
                  <a:pt x="270588" y="522514"/>
                </a:cubicBezTo>
                <a:cubicBezTo>
                  <a:pt x="264367" y="544285"/>
                  <a:pt x="254107" y="565291"/>
                  <a:pt x="251926" y="587828"/>
                </a:cubicBezTo>
                <a:cubicBezTo>
                  <a:pt x="244730" y="662190"/>
                  <a:pt x="247116" y="737190"/>
                  <a:pt x="242596" y="811763"/>
                </a:cubicBezTo>
                <a:cubicBezTo>
                  <a:pt x="240892" y="839875"/>
                  <a:pt x="236375" y="867746"/>
                  <a:pt x="233265" y="895738"/>
                </a:cubicBezTo>
                <a:cubicBezTo>
                  <a:pt x="236375" y="992154"/>
                  <a:pt x="235197" y="1088805"/>
                  <a:pt x="242596" y="1184987"/>
                </a:cubicBezTo>
                <a:cubicBezTo>
                  <a:pt x="244563" y="1210559"/>
                  <a:pt x="257041" y="1234334"/>
                  <a:pt x="261257" y="1259632"/>
                </a:cubicBezTo>
                <a:cubicBezTo>
                  <a:pt x="266396" y="1290464"/>
                  <a:pt x="265951" y="1322027"/>
                  <a:pt x="270588" y="1352938"/>
                </a:cubicBezTo>
                <a:cubicBezTo>
                  <a:pt x="275293" y="1384305"/>
                  <a:pt x="284426" y="1414896"/>
                  <a:pt x="289249" y="1446245"/>
                </a:cubicBezTo>
                <a:cubicBezTo>
                  <a:pt x="296875" y="1495812"/>
                  <a:pt x="299665" y="1546066"/>
                  <a:pt x="307910" y="1595534"/>
                </a:cubicBezTo>
                <a:lnTo>
                  <a:pt x="317241" y="1651518"/>
                </a:lnTo>
                <a:cubicBezTo>
                  <a:pt x="314131" y="1726163"/>
                  <a:pt x="313429" y="1800947"/>
                  <a:pt x="307910" y="1875453"/>
                </a:cubicBezTo>
                <a:cubicBezTo>
                  <a:pt x="307183" y="1885262"/>
                  <a:pt x="302978" y="1894648"/>
                  <a:pt x="298579" y="1903445"/>
                </a:cubicBezTo>
                <a:cubicBezTo>
                  <a:pt x="293564" y="1913475"/>
                  <a:pt x="287847" y="1923507"/>
                  <a:pt x="279918" y="1931436"/>
                </a:cubicBezTo>
                <a:cubicBezTo>
                  <a:pt x="268922" y="1942432"/>
                  <a:pt x="254403" y="1949308"/>
                  <a:pt x="242596" y="1959428"/>
                </a:cubicBezTo>
                <a:cubicBezTo>
                  <a:pt x="135584" y="2051153"/>
                  <a:pt x="282338" y="1929017"/>
                  <a:pt x="195943" y="2015412"/>
                </a:cubicBezTo>
                <a:cubicBezTo>
                  <a:pt x="184947" y="2026408"/>
                  <a:pt x="171360" y="2034486"/>
                  <a:pt x="158620" y="2043404"/>
                </a:cubicBezTo>
                <a:cubicBezTo>
                  <a:pt x="140246" y="2056265"/>
                  <a:pt x="118496" y="2064868"/>
                  <a:pt x="102637" y="2080726"/>
                </a:cubicBezTo>
                <a:lnTo>
                  <a:pt x="55983" y="2099387"/>
                </a:lnTo>
                <a:close/>
              </a:path>
            </a:pathLst>
          </a:cu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4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32245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SOLVER ALGORITHM 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A3583-8FEE-B271-A617-C2D6F8C05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478" y="0"/>
            <a:ext cx="8525521" cy="6858000"/>
          </a:xfrm>
          <a:ln w="12700">
            <a:solidFill>
              <a:srgbClr val="00B0F0"/>
            </a:solidFill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94106"/>
            <a:ext cx="1358283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10/26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678D568-DC31-1557-4F37-F01882041571}"/>
              </a:ext>
            </a:extLst>
          </p:cNvPr>
          <p:cNvSpPr/>
          <p:nvPr/>
        </p:nvSpPr>
        <p:spPr>
          <a:xfrm>
            <a:off x="6690049" y="4357396"/>
            <a:ext cx="1688841" cy="1866122"/>
          </a:xfrm>
          <a:custGeom>
            <a:avLst/>
            <a:gdLst>
              <a:gd name="connsiteX0" fmla="*/ 55984 w 1688841"/>
              <a:gd name="connsiteY0" fmla="*/ 121298 h 1866122"/>
              <a:gd name="connsiteX1" fmla="*/ 93306 w 1688841"/>
              <a:gd name="connsiteY1" fmla="*/ 223935 h 1866122"/>
              <a:gd name="connsiteX2" fmla="*/ 130629 w 1688841"/>
              <a:gd name="connsiteY2" fmla="*/ 289249 h 1866122"/>
              <a:gd name="connsiteX3" fmla="*/ 121298 w 1688841"/>
              <a:gd name="connsiteY3" fmla="*/ 438539 h 1866122"/>
              <a:gd name="connsiteX4" fmla="*/ 74645 w 1688841"/>
              <a:gd name="connsiteY4" fmla="*/ 559837 h 1866122"/>
              <a:gd name="connsiteX5" fmla="*/ 27992 w 1688841"/>
              <a:gd name="connsiteY5" fmla="*/ 625151 h 1866122"/>
              <a:gd name="connsiteX6" fmla="*/ 9331 w 1688841"/>
              <a:gd name="connsiteY6" fmla="*/ 690465 h 1866122"/>
              <a:gd name="connsiteX7" fmla="*/ 0 w 1688841"/>
              <a:gd name="connsiteY7" fmla="*/ 727788 h 1866122"/>
              <a:gd name="connsiteX8" fmla="*/ 9331 w 1688841"/>
              <a:gd name="connsiteY8" fmla="*/ 849086 h 1866122"/>
              <a:gd name="connsiteX9" fmla="*/ 27992 w 1688841"/>
              <a:gd name="connsiteY9" fmla="*/ 970384 h 1866122"/>
              <a:gd name="connsiteX10" fmla="*/ 46653 w 1688841"/>
              <a:gd name="connsiteY10" fmla="*/ 1035698 h 1866122"/>
              <a:gd name="connsiteX11" fmla="*/ 37322 w 1688841"/>
              <a:gd name="connsiteY11" fmla="*/ 1259633 h 1866122"/>
              <a:gd name="connsiteX12" fmla="*/ 27992 w 1688841"/>
              <a:gd name="connsiteY12" fmla="*/ 1287624 h 1866122"/>
              <a:gd name="connsiteX13" fmla="*/ 18661 w 1688841"/>
              <a:gd name="connsiteY13" fmla="*/ 1474237 h 1866122"/>
              <a:gd name="connsiteX14" fmla="*/ 37322 w 1688841"/>
              <a:gd name="connsiteY14" fmla="*/ 1539551 h 1866122"/>
              <a:gd name="connsiteX15" fmla="*/ 46653 w 1688841"/>
              <a:gd name="connsiteY15" fmla="*/ 1576873 h 1866122"/>
              <a:gd name="connsiteX16" fmla="*/ 65314 w 1688841"/>
              <a:gd name="connsiteY16" fmla="*/ 1604865 h 1866122"/>
              <a:gd name="connsiteX17" fmla="*/ 111967 w 1688841"/>
              <a:gd name="connsiteY17" fmla="*/ 1679510 h 1866122"/>
              <a:gd name="connsiteX18" fmla="*/ 167951 w 1688841"/>
              <a:gd name="connsiteY18" fmla="*/ 1763486 h 1866122"/>
              <a:gd name="connsiteX19" fmla="*/ 270588 w 1688841"/>
              <a:gd name="connsiteY19" fmla="*/ 1838131 h 1866122"/>
              <a:gd name="connsiteX20" fmla="*/ 363894 w 1688841"/>
              <a:gd name="connsiteY20" fmla="*/ 1866122 h 1866122"/>
              <a:gd name="connsiteX21" fmla="*/ 886408 w 1688841"/>
              <a:gd name="connsiteY21" fmla="*/ 1847461 h 1866122"/>
              <a:gd name="connsiteX22" fmla="*/ 1007706 w 1688841"/>
              <a:gd name="connsiteY22" fmla="*/ 1810139 h 1866122"/>
              <a:gd name="connsiteX23" fmla="*/ 1082351 w 1688841"/>
              <a:gd name="connsiteY23" fmla="*/ 1800808 h 1866122"/>
              <a:gd name="connsiteX24" fmla="*/ 1352939 w 1688841"/>
              <a:gd name="connsiteY24" fmla="*/ 1791477 h 1866122"/>
              <a:gd name="connsiteX25" fmla="*/ 1548882 w 1688841"/>
              <a:gd name="connsiteY25" fmla="*/ 1782147 h 1866122"/>
              <a:gd name="connsiteX26" fmla="*/ 1595535 w 1688841"/>
              <a:gd name="connsiteY26" fmla="*/ 1744824 h 1866122"/>
              <a:gd name="connsiteX27" fmla="*/ 1632857 w 1688841"/>
              <a:gd name="connsiteY27" fmla="*/ 1642188 h 1866122"/>
              <a:gd name="connsiteX28" fmla="*/ 1670180 w 1688841"/>
              <a:gd name="connsiteY28" fmla="*/ 1455575 h 1866122"/>
              <a:gd name="connsiteX29" fmla="*/ 1688841 w 1688841"/>
              <a:gd name="connsiteY29" fmla="*/ 1362269 h 1866122"/>
              <a:gd name="connsiteX30" fmla="*/ 1660849 w 1688841"/>
              <a:gd name="connsiteY30" fmla="*/ 998375 h 1866122"/>
              <a:gd name="connsiteX31" fmla="*/ 1623527 w 1688841"/>
              <a:gd name="connsiteY31" fmla="*/ 858416 h 1866122"/>
              <a:gd name="connsiteX32" fmla="*/ 1586204 w 1688841"/>
              <a:gd name="connsiteY32" fmla="*/ 699796 h 1866122"/>
              <a:gd name="connsiteX33" fmla="*/ 1576873 w 1688841"/>
              <a:gd name="connsiteY33" fmla="*/ 177282 h 1866122"/>
              <a:gd name="connsiteX34" fmla="*/ 1548882 w 1688841"/>
              <a:gd name="connsiteY34" fmla="*/ 139959 h 1866122"/>
              <a:gd name="connsiteX35" fmla="*/ 1464906 w 1688841"/>
              <a:gd name="connsiteY35" fmla="*/ 37322 h 1866122"/>
              <a:gd name="connsiteX36" fmla="*/ 1408922 w 1688841"/>
              <a:gd name="connsiteY36" fmla="*/ 27992 h 1866122"/>
              <a:gd name="connsiteX37" fmla="*/ 1324947 w 1688841"/>
              <a:gd name="connsiteY37" fmla="*/ 18661 h 1866122"/>
              <a:gd name="connsiteX38" fmla="*/ 1259633 w 1688841"/>
              <a:gd name="connsiteY38" fmla="*/ 9331 h 1866122"/>
              <a:gd name="connsiteX39" fmla="*/ 1073020 w 1688841"/>
              <a:gd name="connsiteY39" fmla="*/ 27992 h 1866122"/>
              <a:gd name="connsiteX40" fmla="*/ 979714 w 1688841"/>
              <a:gd name="connsiteY40" fmla="*/ 46653 h 1866122"/>
              <a:gd name="connsiteX41" fmla="*/ 951722 w 1688841"/>
              <a:gd name="connsiteY41" fmla="*/ 65314 h 1866122"/>
              <a:gd name="connsiteX42" fmla="*/ 765110 w 1688841"/>
              <a:gd name="connsiteY42" fmla="*/ 93306 h 1866122"/>
              <a:gd name="connsiteX43" fmla="*/ 447869 w 1688841"/>
              <a:gd name="connsiteY43" fmla="*/ 83975 h 1866122"/>
              <a:gd name="connsiteX44" fmla="*/ 391886 w 1688841"/>
              <a:gd name="connsiteY44" fmla="*/ 55984 h 1866122"/>
              <a:gd name="connsiteX45" fmla="*/ 345233 w 1688841"/>
              <a:gd name="connsiteY45" fmla="*/ 46653 h 1866122"/>
              <a:gd name="connsiteX46" fmla="*/ 307910 w 1688841"/>
              <a:gd name="connsiteY46" fmla="*/ 27992 h 1866122"/>
              <a:gd name="connsiteX47" fmla="*/ 205273 w 1688841"/>
              <a:gd name="connsiteY47" fmla="*/ 0 h 1866122"/>
              <a:gd name="connsiteX48" fmla="*/ 93306 w 1688841"/>
              <a:gd name="connsiteY48" fmla="*/ 18661 h 1866122"/>
              <a:gd name="connsiteX49" fmla="*/ 74645 w 1688841"/>
              <a:gd name="connsiteY49" fmla="*/ 65314 h 1866122"/>
              <a:gd name="connsiteX50" fmla="*/ 55984 w 1688841"/>
              <a:gd name="connsiteY50" fmla="*/ 121298 h 186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688841" h="1866122">
                <a:moveTo>
                  <a:pt x="55984" y="121298"/>
                </a:moveTo>
                <a:cubicBezTo>
                  <a:pt x="59094" y="147735"/>
                  <a:pt x="77026" y="191374"/>
                  <a:pt x="93306" y="223935"/>
                </a:cubicBezTo>
                <a:cubicBezTo>
                  <a:pt x="148898" y="335118"/>
                  <a:pt x="100088" y="167086"/>
                  <a:pt x="130629" y="289249"/>
                </a:cubicBezTo>
                <a:cubicBezTo>
                  <a:pt x="127519" y="339012"/>
                  <a:pt x="129176" y="389305"/>
                  <a:pt x="121298" y="438539"/>
                </a:cubicBezTo>
                <a:cubicBezTo>
                  <a:pt x="116056" y="471303"/>
                  <a:pt x="93703" y="526485"/>
                  <a:pt x="74645" y="559837"/>
                </a:cubicBezTo>
                <a:cubicBezTo>
                  <a:pt x="63733" y="578934"/>
                  <a:pt x="40003" y="609136"/>
                  <a:pt x="27992" y="625151"/>
                </a:cubicBezTo>
                <a:cubicBezTo>
                  <a:pt x="21772" y="646922"/>
                  <a:pt x="15289" y="668620"/>
                  <a:pt x="9331" y="690465"/>
                </a:cubicBezTo>
                <a:cubicBezTo>
                  <a:pt x="5957" y="702837"/>
                  <a:pt x="0" y="714964"/>
                  <a:pt x="0" y="727788"/>
                </a:cubicBezTo>
                <a:cubicBezTo>
                  <a:pt x="0" y="768340"/>
                  <a:pt x="5486" y="808717"/>
                  <a:pt x="9331" y="849086"/>
                </a:cubicBezTo>
                <a:cubicBezTo>
                  <a:pt x="12818" y="885704"/>
                  <a:pt x="18682" y="933146"/>
                  <a:pt x="27992" y="970384"/>
                </a:cubicBezTo>
                <a:cubicBezTo>
                  <a:pt x="33484" y="992350"/>
                  <a:pt x="40433" y="1013927"/>
                  <a:pt x="46653" y="1035698"/>
                </a:cubicBezTo>
                <a:cubicBezTo>
                  <a:pt x="43543" y="1110343"/>
                  <a:pt x="42841" y="1185127"/>
                  <a:pt x="37322" y="1259633"/>
                </a:cubicBezTo>
                <a:cubicBezTo>
                  <a:pt x="36595" y="1269441"/>
                  <a:pt x="28844" y="1277826"/>
                  <a:pt x="27992" y="1287624"/>
                </a:cubicBezTo>
                <a:cubicBezTo>
                  <a:pt x="22597" y="1349672"/>
                  <a:pt x="21771" y="1412033"/>
                  <a:pt x="18661" y="1474237"/>
                </a:cubicBezTo>
                <a:cubicBezTo>
                  <a:pt x="24881" y="1496008"/>
                  <a:pt x="31364" y="1517706"/>
                  <a:pt x="37322" y="1539551"/>
                </a:cubicBezTo>
                <a:cubicBezTo>
                  <a:pt x="40696" y="1551923"/>
                  <a:pt x="41601" y="1565086"/>
                  <a:pt x="46653" y="1576873"/>
                </a:cubicBezTo>
                <a:cubicBezTo>
                  <a:pt x="51070" y="1587180"/>
                  <a:pt x="59094" y="1595534"/>
                  <a:pt x="65314" y="1604865"/>
                </a:cubicBezTo>
                <a:cubicBezTo>
                  <a:pt x="82472" y="1673494"/>
                  <a:pt x="60694" y="1613587"/>
                  <a:pt x="111967" y="1679510"/>
                </a:cubicBezTo>
                <a:cubicBezTo>
                  <a:pt x="143059" y="1719485"/>
                  <a:pt x="133280" y="1728815"/>
                  <a:pt x="167951" y="1763486"/>
                </a:cubicBezTo>
                <a:cubicBezTo>
                  <a:pt x="179214" y="1774749"/>
                  <a:pt x="257614" y="1834888"/>
                  <a:pt x="270588" y="1838131"/>
                </a:cubicBezTo>
                <a:cubicBezTo>
                  <a:pt x="326993" y="1852232"/>
                  <a:pt x="295745" y="1843406"/>
                  <a:pt x="363894" y="1866122"/>
                </a:cubicBezTo>
                <a:lnTo>
                  <a:pt x="886408" y="1847461"/>
                </a:lnTo>
                <a:cubicBezTo>
                  <a:pt x="971759" y="1843331"/>
                  <a:pt x="917487" y="1834198"/>
                  <a:pt x="1007706" y="1810139"/>
                </a:cubicBezTo>
                <a:cubicBezTo>
                  <a:pt x="1031935" y="1803678"/>
                  <a:pt x="1057469" y="1803918"/>
                  <a:pt x="1082351" y="1800808"/>
                </a:cubicBezTo>
                <a:cubicBezTo>
                  <a:pt x="1203990" y="1752153"/>
                  <a:pt x="1087201" y="1791477"/>
                  <a:pt x="1352939" y="1791477"/>
                </a:cubicBezTo>
                <a:cubicBezTo>
                  <a:pt x="1418327" y="1791477"/>
                  <a:pt x="1483568" y="1785257"/>
                  <a:pt x="1548882" y="1782147"/>
                </a:cubicBezTo>
                <a:cubicBezTo>
                  <a:pt x="1564433" y="1769706"/>
                  <a:pt x="1582304" y="1759709"/>
                  <a:pt x="1595535" y="1744824"/>
                </a:cubicBezTo>
                <a:cubicBezTo>
                  <a:pt x="1630564" y="1705416"/>
                  <a:pt x="1623359" y="1691579"/>
                  <a:pt x="1632857" y="1642188"/>
                </a:cubicBezTo>
                <a:cubicBezTo>
                  <a:pt x="1644837" y="1579893"/>
                  <a:pt x="1657739" y="1517779"/>
                  <a:pt x="1670180" y="1455575"/>
                </a:cubicBezTo>
                <a:lnTo>
                  <a:pt x="1688841" y="1362269"/>
                </a:lnTo>
                <a:cubicBezTo>
                  <a:pt x="1679510" y="1240971"/>
                  <a:pt x="1673719" y="1119349"/>
                  <a:pt x="1660849" y="998375"/>
                </a:cubicBezTo>
                <a:cubicBezTo>
                  <a:pt x="1658492" y="976223"/>
                  <a:pt x="1629991" y="882655"/>
                  <a:pt x="1623527" y="858416"/>
                </a:cubicBezTo>
                <a:cubicBezTo>
                  <a:pt x="1606444" y="794356"/>
                  <a:pt x="1600888" y="765873"/>
                  <a:pt x="1586204" y="699796"/>
                </a:cubicBezTo>
                <a:cubicBezTo>
                  <a:pt x="1583094" y="525625"/>
                  <a:pt x="1588460" y="351095"/>
                  <a:pt x="1576873" y="177282"/>
                </a:cubicBezTo>
                <a:cubicBezTo>
                  <a:pt x="1575839" y="161765"/>
                  <a:pt x="1557800" y="152699"/>
                  <a:pt x="1548882" y="139959"/>
                </a:cubicBezTo>
                <a:cubicBezTo>
                  <a:pt x="1538657" y="125352"/>
                  <a:pt x="1488884" y="41318"/>
                  <a:pt x="1464906" y="37322"/>
                </a:cubicBezTo>
                <a:cubicBezTo>
                  <a:pt x="1446245" y="34212"/>
                  <a:pt x="1427675" y="30492"/>
                  <a:pt x="1408922" y="27992"/>
                </a:cubicBezTo>
                <a:cubicBezTo>
                  <a:pt x="1381005" y="24270"/>
                  <a:pt x="1352893" y="22154"/>
                  <a:pt x="1324947" y="18661"/>
                </a:cubicBezTo>
                <a:cubicBezTo>
                  <a:pt x="1303124" y="15933"/>
                  <a:pt x="1281404" y="12441"/>
                  <a:pt x="1259633" y="9331"/>
                </a:cubicBezTo>
                <a:cubicBezTo>
                  <a:pt x="1019136" y="24361"/>
                  <a:pt x="1178881" y="5307"/>
                  <a:pt x="1073020" y="27992"/>
                </a:cubicBezTo>
                <a:cubicBezTo>
                  <a:pt x="1042006" y="34638"/>
                  <a:pt x="979714" y="46653"/>
                  <a:pt x="979714" y="46653"/>
                </a:cubicBezTo>
                <a:cubicBezTo>
                  <a:pt x="970383" y="52873"/>
                  <a:pt x="962361" y="61768"/>
                  <a:pt x="951722" y="65314"/>
                </a:cubicBezTo>
                <a:cubicBezTo>
                  <a:pt x="888071" y="86531"/>
                  <a:pt x="831777" y="87245"/>
                  <a:pt x="765110" y="93306"/>
                </a:cubicBezTo>
                <a:cubicBezTo>
                  <a:pt x="659363" y="90196"/>
                  <a:pt x="553508" y="89685"/>
                  <a:pt x="447869" y="83975"/>
                </a:cubicBezTo>
                <a:cubicBezTo>
                  <a:pt x="414022" y="82145"/>
                  <a:pt x="422609" y="67505"/>
                  <a:pt x="391886" y="55984"/>
                </a:cubicBezTo>
                <a:cubicBezTo>
                  <a:pt x="377037" y="50416"/>
                  <a:pt x="360784" y="49763"/>
                  <a:pt x="345233" y="46653"/>
                </a:cubicBezTo>
                <a:cubicBezTo>
                  <a:pt x="332792" y="40433"/>
                  <a:pt x="321233" y="31989"/>
                  <a:pt x="307910" y="27992"/>
                </a:cubicBezTo>
                <a:cubicBezTo>
                  <a:pt x="138724" y="-22764"/>
                  <a:pt x="355089" y="59924"/>
                  <a:pt x="205273" y="0"/>
                </a:cubicBezTo>
                <a:cubicBezTo>
                  <a:pt x="167951" y="6220"/>
                  <a:pt x="127149" y="1740"/>
                  <a:pt x="93306" y="18661"/>
                </a:cubicBezTo>
                <a:cubicBezTo>
                  <a:pt x="78325" y="26151"/>
                  <a:pt x="82955" y="50772"/>
                  <a:pt x="74645" y="65314"/>
                </a:cubicBezTo>
                <a:cubicBezTo>
                  <a:pt x="70281" y="72952"/>
                  <a:pt x="52874" y="94861"/>
                  <a:pt x="55984" y="121298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03A176-47FC-90C5-E6B0-4EE3F25A0B19}"/>
                  </a:ext>
                </a:extLst>
              </p:cNvPr>
              <p:cNvSpPr txBox="1"/>
              <p:nvPr/>
            </p:nvSpPr>
            <p:spPr>
              <a:xfrm>
                <a:off x="130628" y="1464906"/>
                <a:ext cx="30137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Domain specific variables (ex: </a:t>
                </a:r>
                <a:r>
                  <a:rPr lang="en-US" b="1" dirty="0"/>
                  <a:t>NO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separator).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Removed using </a:t>
                </a:r>
                <a:r>
                  <a:rPr lang="en-US" b="1" dirty="0">
                    <a:solidFill>
                      <a:srgbClr val="C00000"/>
                    </a:solidFill>
                  </a:rPr>
                  <a:t>Penalty Method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03A176-47FC-90C5-E6B0-4EE3F25A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1464906"/>
                <a:ext cx="3013788" cy="1200329"/>
              </a:xfrm>
              <a:prstGeom prst="rect">
                <a:avLst/>
              </a:prstGeom>
              <a:blipFill>
                <a:blip r:embed="rId3"/>
                <a:stretch>
                  <a:fillRect l="-121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70AE54-AFC6-7B5D-0AFF-CF1F9F76FCBC}"/>
                  </a:ext>
                </a:extLst>
              </p:cNvPr>
              <p:cNvSpPr txBox="1"/>
              <p:nvPr/>
            </p:nvSpPr>
            <p:spPr>
              <a:xfrm>
                <a:off x="-464537" y="2934406"/>
                <a:ext cx="4539569" cy="942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70AE54-AFC6-7B5D-0AFF-CF1F9F76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537" y="2934406"/>
                <a:ext cx="4539569" cy="942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E91619-AE91-1241-6BC5-5DB28E5D92D4}"/>
                  </a:ext>
                </a:extLst>
              </p:cNvPr>
              <p:cNvSpPr txBox="1"/>
              <p:nvPr/>
            </p:nvSpPr>
            <p:spPr>
              <a:xfrm>
                <a:off x="525866" y="4031408"/>
                <a:ext cx="21222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E91619-AE91-1241-6BC5-5DB28E5D9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66" y="4031408"/>
                <a:ext cx="212221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7C98DD-9425-7562-5344-ED66AC7811E6}"/>
                  </a:ext>
                </a:extLst>
              </p:cNvPr>
              <p:cNvSpPr txBox="1"/>
              <p:nvPr/>
            </p:nvSpPr>
            <p:spPr>
              <a:xfrm>
                <a:off x="-1612972" y="5000905"/>
                <a:ext cx="62235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7C98DD-9425-7562-5344-ED66AC781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2972" y="5000905"/>
                <a:ext cx="622351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C3584E2-8657-9E91-5916-32DCBED2D905}"/>
              </a:ext>
            </a:extLst>
          </p:cNvPr>
          <p:cNvSpPr txBox="1"/>
          <p:nvPr/>
        </p:nvSpPr>
        <p:spPr>
          <a:xfrm>
            <a:off x="94846" y="2819607"/>
            <a:ext cx="3413463" cy="1211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55AE5-E657-C36C-6884-CA68E9043C9E}"/>
              </a:ext>
            </a:extLst>
          </p:cNvPr>
          <p:cNvSpPr txBox="1"/>
          <p:nvPr/>
        </p:nvSpPr>
        <p:spPr>
          <a:xfrm>
            <a:off x="1950097" y="5000905"/>
            <a:ext cx="56916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77D50E-FA86-A9BB-B4E6-47058DEC5385}"/>
              </a:ext>
            </a:extLst>
          </p:cNvPr>
          <p:cNvCxnSpPr/>
          <p:nvPr/>
        </p:nvCxnSpPr>
        <p:spPr>
          <a:xfrm flipH="1">
            <a:off x="2519265" y="4031408"/>
            <a:ext cx="223935" cy="969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B47C49-8809-B7A1-E469-2DE3D36216F4}"/>
                  </a:ext>
                </a:extLst>
              </p:cNvPr>
              <p:cNvSpPr txBox="1"/>
              <p:nvPr/>
            </p:nvSpPr>
            <p:spPr>
              <a:xfrm>
                <a:off x="-1812471" y="5520014"/>
                <a:ext cx="68999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B47C49-8809-B7A1-E469-2DE3D362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2471" y="5520014"/>
                <a:ext cx="6899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78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58000" cy="1325563"/>
          </a:xfrm>
        </p:spPr>
        <p:txBody>
          <a:bodyPr>
            <a:normAutofit fontScale="90000"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INITIAL VALUE PROBLEM (ELECTROLYTE &amp; SOLID STATE POTENTIALS)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9379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11/26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B481D-43D1-9DD8-2232-D70EF719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44561"/>
            <a:ext cx="8667024" cy="3451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8008A7-8BDC-9BB6-E082-A62FC30665E5}"/>
                  </a:ext>
                </a:extLst>
              </p:cNvPr>
              <p:cNvSpPr txBox="1"/>
              <p:nvPr/>
            </p:nvSpPr>
            <p:spPr>
              <a:xfrm>
                <a:off x="0" y="1444561"/>
                <a:ext cx="3377079" cy="463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Initial values for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&amp; </m:t>
                    </m:r>
                    <m:sSub>
                      <m:sSubPr>
                        <m:ctrlP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not provided in literature [1, 2]:</a:t>
                </a:r>
                <a:endParaRPr lang="en-US" sz="1600" kern="100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∇</m:t>
                    </m:r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∇</m:t>
                        </m:r>
                      </m:e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initial species concentrations constant &amp; homogenous across grid.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𝑠𝑒𝑝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0&lt;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treated as a constant.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𝑐𝑎𝑡h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treated as a constant.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 (0&lt;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, no electrochemical reactions in the separator region.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 (0&lt;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𝜎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effective conductivity of solid phase of the cathode, [S/m].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8008A7-8BDC-9BB6-E082-A62FC3066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4561"/>
                <a:ext cx="3377079" cy="4635372"/>
              </a:xfrm>
              <a:prstGeom prst="rect">
                <a:avLst/>
              </a:prstGeom>
              <a:blipFill>
                <a:blip r:embed="rId4"/>
                <a:stretch>
                  <a:fillRect l="-903" t="-395" r="-2347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6" name="Picture 2065">
            <a:extLst>
              <a:ext uri="{FF2B5EF4-FFF2-40B4-BE49-F238E27FC236}">
                <a16:creationId xmlns:a16="http://schemas.microsoft.com/office/drawing/2014/main" id="{C48A5234-9F30-79DD-0637-AE487D0F8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19"/>
          <a:stretch/>
        </p:blipFill>
        <p:spPr>
          <a:xfrm>
            <a:off x="6245292" y="4470069"/>
            <a:ext cx="5177888" cy="2387931"/>
          </a:xfrm>
          <a:prstGeom prst="rect">
            <a:avLst/>
          </a:prstGeom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C9994DE1-C12E-3AA9-D647-3A5B3E34DC64}"/>
              </a:ext>
            </a:extLst>
          </p:cNvPr>
          <p:cNvSpPr txBox="1"/>
          <p:nvPr/>
        </p:nvSpPr>
        <p:spPr>
          <a:xfrm>
            <a:off x="4164565" y="4429907"/>
            <a:ext cx="1931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Residual functions discretized:</a:t>
            </a: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C1B307CA-A257-3F90-1053-AC131E087EB8}"/>
              </a:ext>
            </a:extLst>
          </p:cNvPr>
          <p:cNvSpPr txBox="1"/>
          <p:nvPr/>
        </p:nvSpPr>
        <p:spPr>
          <a:xfrm>
            <a:off x="326571" y="4385388"/>
            <a:ext cx="3050508" cy="7744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069" name="Straight Arrow Connector 2068">
            <a:extLst>
              <a:ext uri="{FF2B5EF4-FFF2-40B4-BE49-F238E27FC236}">
                <a16:creationId xmlns:a16="http://schemas.microsoft.com/office/drawing/2014/main" id="{C023EB90-9212-8947-7EC0-1DF0B35AF0B6}"/>
              </a:ext>
            </a:extLst>
          </p:cNvPr>
          <p:cNvCxnSpPr>
            <a:cxnSpLocks/>
          </p:cNvCxnSpPr>
          <p:nvPr/>
        </p:nvCxnSpPr>
        <p:spPr>
          <a:xfrm>
            <a:off x="3377079" y="5159829"/>
            <a:ext cx="326268" cy="25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TextBox 2069">
            <a:extLst>
              <a:ext uri="{FF2B5EF4-FFF2-40B4-BE49-F238E27FC236}">
                <a16:creationId xmlns:a16="http://schemas.microsoft.com/office/drawing/2014/main" id="{7AC22FB6-D60B-DDF5-4C8E-31E8AC79445E}"/>
              </a:ext>
            </a:extLst>
          </p:cNvPr>
          <p:cNvSpPr txBox="1"/>
          <p:nvPr/>
        </p:nvSpPr>
        <p:spPr>
          <a:xfrm>
            <a:off x="3703347" y="5397118"/>
            <a:ext cx="2084440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NOT</a:t>
            </a:r>
            <a:r>
              <a:rPr lang="en-US" dirty="0"/>
              <a:t> assumptions, </a:t>
            </a:r>
            <a:r>
              <a:rPr lang="en-US" b="1" dirty="0"/>
              <a:t>TRUE</a:t>
            </a:r>
            <a:r>
              <a:rPr lang="en-US" dirty="0"/>
              <a:t> for future simulations to be discussed.</a:t>
            </a:r>
          </a:p>
        </p:txBody>
      </p: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4A103EE3-B6D0-FA4C-3CDE-D2F2AB82C374}"/>
              </a:ext>
            </a:extLst>
          </p:cNvPr>
          <p:cNvCxnSpPr>
            <a:cxnSpLocks/>
            <a:endCxn id="2066" idx="1"/>
          </p:cNvCxnSpPr>
          <p:nvPr/>
        </p:nvCxnSpPr>
        <p:spPr>
          <a:xfrm>
            <a:off x="5533053" y="4896271"/>
            <a:ext cx="712239" cy="7677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1825FC82-1DEB-68DA-61FD-D718E917C1D4}"/>
              </a:ext>
            </a:extLst>
          </p:cNvPr>
          <p:cNvCxnSpPr>
            <a:cxnSpLocks/>
          </p:cNvCxnSpPr>
          <p:nvPr/>
        </p:nvCxnSpPr>
        <p:spPr>
          <a:xfrm flipV="1">
            <a:off x="5533053" y="4645783"/>
            <a:ext cx="764160" cy="2622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0" name="TextBox 2079">
            <a:extLst>
              <a:ext uri="{FF2B5EF4-FFF2-40B4-BE49-F238E27FC236}">
                <a16:creationId xmlns:a16="http://schemas.microsoft.com/office/drawing/2014/main" id="{9770CD08-2BAC-494B-A130-444B8AD291DF}"/>
              </a:ext>
            </a:extLst>
          </p:cNvPr>
          <p:cNvSpPr txBox="1"/>
          <p:nvPr/>
        </p:nvSpPr>
        <p:spPr>
          <a:xfrm>
            <a:off x="326570" y="5159829"/>
            <a:ext cx="2819400" cy="9201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58000" cy="1325563"/>
          </a:xfrm>
        </p:spPr>
        <p:txBody>
          <a:bodyPr>
            <a:normAutofit fontScale="90000"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INITIAL VALUE PROBLEM (ELECTROLYTE &amp; SOLID STATE POTENTIALS)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22773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11/26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B481D-43D1-9DD8-2232-D70EF719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44561"/>
            <a:ext cx="8667024" cy="345171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2D6B32F-47B8-FD22-AE4E-0C96DF02E7BE}"/>
              </a:ext>
            </a:extLst>
          </p:cNvPr>
          <p:cNvSpPr/>
          <p:nvPr/>
        </p:nvSpPr>
        <p:spPr>
          <a:xfrm>
            <a:off x="4432041" y="2737058"/>
            <a:ext cx="1054359" cy="52865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612273-D3B3-5D7D-B30B-6759E9EE2C93}"/>
              </a:ext>
            </a:extLst>
          </p:cNvPr>
          <p:cNvSpPr/>
          <p:nvPr/>
        </p:nvSpPr>
        <p:spPr>
          <a:xfrm>
            <a:off x="8806983" y="2751054"/>
            <a:ext cx="1054359" cy="52865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A89D07-8BBF-37C2-D7A3-21863381EC4E}"/>
              </a:ext>
            </a:extLst>
          </p:cNvPr>
          <p:cNvCxnSpPr>
            <a:cxnSpLocks/>
            <a:stCxn id="24" idx="5"/>
          </p:cNvCxnSpPr>
          <p:nvPr/>
        </p:nvCxnSpPr>
        <p:spPr>
          <a:xfrm>
            <a:off x="5331993" y="3188294"/>
            <a:ext cx="764007" cy="1603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9195DB-5429-DD39-E23F-E00553884665}"/>
              </a:ext>
            </a:extLst>
          </p:cNvPr>
          <p:cNvCxnSpPr>
            <a:cxnSpLocks/>
          </p:cNvCxnSpPr>
          <p:nvPr/>
        </p:nvCxnSpPr>
        <p:spPr>
          <a:xfrm flipH="1">
            <a:off x="7661429" y="3170416"/>
            <a:ext cx="1282292" cy="1621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TextBox 2049">
            <a:extLst>
              <a:ext uri="{FF2B5EF4-FFF2-40B4-BE49-F238E27FC236}">
                <a16:creationId xmlns:a16="http://schemas.microsoft.com/office/drawing/2014/main" id="{5BC6CE8C-8F84-33EE-64D5-242140FCBD63}"/>
              </a:ext>
            </a:extLst>
          </p:cNvPr>
          <p:cNvSpPr txBox="1"/>
          <p:nvPr/>
        </p:nvSpPr>
        <p:spPr>
          <a:xfrm>
            <a:off x="5559624" y="4853968"/>
            <a:ext cx="331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WHAT’S HAPPENING?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6D1A07-28E0-9728-3F86-4A75442B0A0B}"/>
                  </a:ext>
                </a:extLst>
              </p:cNvPr>
              <p:cNvSpPr txBox="1"/>
              <p:nvPr/>
            </p:nvSpPr>
            <p:spPr>
              <a:xfrm>
                <a:off x="0" y="1444561"/>
                <a:ext cx="3377079" cy="463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Initial values for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&amp; </m:t>
                    </m:r>
                    <m:sSub>
                      <m:sSubPr>
                        <m:ctrlP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not provided in literature [1, 2]:</a:t>
                </a:r>
                <a:endParaRPr lang="en-US" sz="1600" kern="100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∇</m:t>
                    </m:r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∇</m:t>
                        </m:r>
                      </m:e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initial species concentrations constant &amp; homogenous across grid.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𝑠𝑒𝑝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0&lt;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treated as a constant.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𝑐𝑎𝑡h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treated as a constant.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 (0&lt;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, no electrochemical reactions in the separator region.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 (0&lt;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𝜎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effective conductivity of solid phase of the cathode, [S/m].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6D1A07-28E0-9728-3F86-4A75442B0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4561"/>
                <a:ext cx="3377079" cy="4635372"/>
              </a:xfrm>
              <a:prstGeom prst="rect">
                <a:avLst/>
              </a:prstGeom>
              <a:blipFill>
                <a:blip r:embed="rId4"/>
                <a:stretch>
                  <a:fillRect l="-903" t="-395" r="-2347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9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58000" cy="1325563"/>
          </a:xfrm>
        </p:spPr>
        <p:txBody>
          <a:bodyPr>
            <a:normAutofit fontScale="90000"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INITIAL VALUE PROBLEM (ELECTROLYTE &amp; SOLID STATE POTENTIALS)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3165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11/26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B481D-43D1-9DD8-2232-D70EF719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44561"/>
            <a:ext cx="8667024" cy="34517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CF2F9F-0CE1-0FBF-B797-A4CE0A0E3D68}"/>
              </a:ext>
            </a:extLst>
          </p:cNvPr>
          <p:cNvCxnSpPr>
            <a:cxnSpLocks/>
          </p:cNvCxnSpPr>
          <p:nvPr/>
        </p:nvCxnSpPr>
        <p:spPr>
          <a:xfrm>
            <a:off x="5243804" y="3881535"/>
            <a:ext cx="1287625" cy="1406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54D7D9-5A6E-8AF6-50AF-D1454D562962}"/>
              </a:ext>
            </a:extLst>
          </p:cNvPr>
          <p:cNvCxnSpPr>
            <a:cxnSpLocks/>
          </p:cNvCxnSpPr>
          <p:nvPr/>
        </p:nvCxnSpPr>
        <p:spPr>
          <a:xfrm flipH="1">
            <a:off x="7696940" y="2603241"/>
            <a:ext cx="1531036" cy="2685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6C0F05-470C-8385-1FD2-766D73323568}"/>
                  </a:ext>
                </a:extLst>
              </p:cNvPr>
              <p:cNvSpPr txBox="1"/>
              <p:nvPr/>
            </p:nvSpPr>
            <p:spPr>
              <a:xfrm>
                <a:off x="6096000" y="5385084"/>
                <a:ext cx="2509934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𝐺𝑢𝑒𝑠𝑠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6C0F05-470C-8385-1FD2-766D73323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85084"/>
                <a:ext cx="2509934" cy="369332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2C6C8C1-4174-2C05-6FC1-FEAAC99347D9}"/>
              </a:ext>
            </a:extLst>
          </p:cNvPr>
          <p:cNvSpPr txBox="1"/>
          <p:nvPr/>
        </p:nvSpPr>
        <p:spPr>
          <a:xfrm>
            <a:off x="6245291" y="5850998"/>
            <a:ext cx="185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Penalty Method: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DAED6A-D5D0-3617-89AD-23339E104D76}"/>
                  </a:ext>
                </a:extLst>
              </p:cNvPr>
              <p:cNvSpPr txBox="1"/>
              <p:nvPr/>
            </p:nvSpPr>
            <p:spPr>
              <a:xfrm>
                <a:off x="7999445" y="5836795"/>
                <a:ext cx="2372308" cy="397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DAED6A-D5D0-3617-89AD-23339E104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445" y="5836795"/>
                <a:ext cx="2372308" cy="39773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EED61A-496A-5AD6-889F-46CA9AE1568F}"/>
                  </a:ext>
                </a:extLst>
              </p:cNvPr>
              <p:cNvSpPr txBox="1"/>
              <p:nvPr/>
            </p:nvSpPr>
            <p:spPr>
              <a:xfrm>
                <a:off x="0" y="1444561"/>
                <a:ext cx="3377079" cy="463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Initial values for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&amp; </m:t>
                    </m:r>
                    <m:sSub>
                      <m:sSubPr>
                        <m:ctrlP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not provided in literature [1, 2]:</a:t>
                </a:r>
                <a:endParaRPr lang="en-US" sz="1600" kern="100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∇</m:t>
                    </m:r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∇</m:t>
                        </m:r>
                      </m:e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initial species concentrations constant &amp; homogenous across grid.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𝑠𝑒𝑝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0&lt;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treated as a constant.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𝑐𝑎𝑡h</m:t>
                        </m:r>
                      </m:sup>
                    </m:sSubSup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treated as a constant.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 (0&lt;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, no electrochemical reactions in the separator region.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 (0&lt;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𝜎</m:t>
                    </m:r>
                  </m:oMath>
                </a14:m>
                <a:r>
                  <a:rPr lang="en-US" sz="1600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effective conductivity of solid phase of the cathode, [S/m].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EED61A-496A-5AD6-889F-46CA9AE15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4561"/>
                <a:ext cx="3377079" cy="4635372"/>
              </a:xfrm>
              <a:prstGeom prst="rect">
                <a:avLst/>
              </a:prstGeom>
              <a:blipFill>
                <a:blip r:embed="rId5"/>
                <a:stretch>
                  <a:fillRect l="-903" t="-395" r="-2347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2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47453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PRESENTATION 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2/26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E8A56E-FEE2-06D9-FA6B-A83581E8DF8F}"/>
              </a:ext>
            </a:extLst>
          </p:cNvPr>
          <p:cNvSpPr txBox="1"/>
          <p:nvPr/>
        </p:nvSpPr>
        <p:spPr>
          <a:xfrm>
            <a:off x="513183" y="915016"/>
            <a:ext cx="9535886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BACKGROUND INFORMATION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INITIAL VALUE PROBLEM (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ELECTROLYTE AND SOLID-STATE POTENTIALS)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1D Li-S MODEL WITHOUT PRECIPITATION/DISSOLUTION DYNAMICS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1D Li-S MODEL WITH PRECIPITATION/DISSOLUTION DYNAMICS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CONSECUTIVE CHARGE TESTS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GITT &amp; NON-CONSTANT CURRENT TESTS</a:t>
            </a:r>
          </a:p>
        </p:txBody>
      </p:sp>
    </p:spTree>
    <p:extLst>
      <p:ext uri="{BB962C8B-B14F-4D97-AF65-F5344CB8AC3E}">
        <p14:creationId xmlns:p14="http://schemas.microsoft.com/office/powerpoint/2010/main" val="381496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1D Li-S MODEL WITHOUT PRECIPITATION/DISSOLUTION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420427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12/26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ED86F0-18B3-63A5-ED49-C438E7E5A7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039842"/>
              </p:ext>
            </p:extLst>
          </p:nvPr>
        </p:nvGraphicFramePr>
        <p:xfrm>
          <a:off x="1082351" y="2135540"/>
          <a:ext cx="9396829" cy="409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85827" imgH="2606892" progId="Word.Document.12">
                  <p:embed/>
                </p:oleObj>
              </mc:Choice>
              <mc:Fallback>
                <p:oleObj name="Document" r:id="rId2" imgW="5985827" imgH="26068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2351" y="2135540"/>
                        <a:ext cx="9396829" cy="409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5889F-B3A5-584C-7E47-B6995A978D09}"/>
                  </a:ext>
                </a:extLst>
              </p:cNvPr>
              <p:cNvSpPr txBox="1"/>
              <p:nvPr/>
            </p:nvSpPr>
            <p:spPr>
              <a:xfrm>
                <a:off x="188637" y="1501728"/>
                <a:ext cx="5451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ffectLst/>
                    <a:cs typeface="Arial" panose="020B0604020202020204" pitchFamily="34" charset="0"/>
                  </a:rPr>
                  <a:t>Remove precipitation/dissolution via: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5889F-B3A5-584C-7E47-B6995A978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37" y="1501728"/>
                <a:ext cx="5451410" cy="369332"/>
              </a:xfrm>
              <a:prstGeom prst="rect">
                <a:avLst/>
              </a:prstGeom>
              <a:blipFill>
                <a:blip r:embed="rId5"/>
                <a:stretch>
                  <a:fillRect l="-1007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DCB1DB-32F0-3D10-F187-CF61DBBBF10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388637" y="1488881"/>
            <a:ext cx="5912189" cy="1305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AFCBB6-737D-D0C1-DA20-E6137BC401B2}"/>
              </a:ext>
            </a:extLst>
          </p:cNvPr>
          <p:cNvCxnSpPr>
            <a:cxnSpLocks/>
          </p:cNvCxnSpPr>
          <p:nvPr/>
        </p:nvCxnSpPr>
        <p:spPr>
          <a:xfrm flipV="1">
            <a:off x="6864220" y="1972222"/>
            <a:ext cx="1445390" cy="70060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09D695-3968-EFD2-5A12-789C9CCD7F42}"/>
                  </a:ext>
                </a:extLst>
              </p:cNvPr>
              <p:cNvSpPr txBox="1"/>
              <p:nvPr/>
            </p:nvSpPr>
            <p:spPr>
              <a:xfrm>
                <a:off x="8300826" y="1017437"/>
                <a:ext cx="2158790" cy="94288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 plateau: Initial reduction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&amp; polysulfides.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09D695-3968-EFD2-5A12-789C9CCD7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826" y="1017437"/>
                <a:ext cx="2158790" cy="942887"/>
              </a:xfrm>
              <a:prstGeom prst="rect">
                <a:avLst/>
              </a:prstGeom>
              <a:blipFill>
                <a:blip r:embed="rId6"/>
                <a:stretch>
                  <a:fillRect l="-2247" t="-3185" b="-828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8132E-E155-0EF0-AA63-4E098DA76A75}"/>
              </a:ext>
            </a:extLst>
          </p:cNvPr>
          <p:cNvCxnSpPr>
            <a:cxnSpLocks/>
          </p:cNvCxnSpPr>
          <p:nvPr/>
        </p:nvCxnSpPr>
        <p:spPr>
          <a:xfrm flipH="1">
            <a:off x="7893698" y="3795028"/>
            <a:ext cx="831825" cy="20455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91FAFA-AB4D-561F-45E5-0397C48BE23A}"/>
              </a:ext>
            </a:extLst>
          </p:cNvPr>
          <p:cNvCxnSpPr>
            <a:cxnSpLocks/>
          </p:cNvCxnSpPr>
          <p:nvPr/>
        </p:nvCxnSpPr>
        <p:spPr>
          <a:xfrm>
            <a:off x="4142791" y="3795028"/>
            <a:ext cx="3041317" cy="21765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35C950-19EA-8923-320F-79A899D9D2C7}"/>
                  </a:ext>
                </a:extLst>
              </p:cNvPr>
              <p:cNvSpPr txBox="1"/>
              <p:nvPr/>
            </p:nvSpPr>
            <p:spPr>
              <a:xfrm>
                <a:off x="7184108" y="5840563"/>
                <a:ext cx="2295794" cy="92333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plateau: Stable reduction of polysulfides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35C950-19EA-8923-320F-79A899D9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108" y="5840563"/>
                <a:ext cx="2295794" cy="923330"/>
              </a:xfrm>
              <a:prstGeom prst="rect">
                <a:avLst/>
              </a:prstGeom>
              <a:blipFill>
                <a:blip r:embed="rId7"/>
                <a:stretch>
                  <a:fillRect l="-1847" t="-2597" b="-844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1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1D Li-S MODEL WITHOUT PRECIPITATION/DISSOLUTION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3165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13/26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E6401-179B-87FF-2BAB-DBDB84469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00" y="2295332"/>
            <a:ext cx="9228799" cy="3543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10DD3D-DD55-6F62-EF6B-278C7F4AF5E2}"/>
                  </a:ext>
                </a:extLst>
              </p:cNvPr>
              <p:cNvSpPr txBox="1"/>
              <p:nvPr/>
            </p:nvSpPr>
            <p:spPr>
              <a:xfrm>
                <a:off x="3000570" y="1304151"/>
                <a:ext cx="6190860" cy="952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𝑐𝑎𝑡h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𝑐𝑎𝑡h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10DD3D-DD55-6F62-EF6B-278C7F4AF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70" y="1304151"/>
                <a:ext cx="6190860" cy="952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1BCC5D-0E46-7F01-0798-60C67ABCAB4A}"/>
                  </a:ext>
                </a:extLst>
              </p:cNvPr>
              <p:cNvSpPr txBox="1"/>
              <p:nvPr/>
            </p:nvSpPr>
            <p:spPr>
              <a:xfrm>
                <a:off x="3544076" y="5302370"/>
                <a:ext cx="5103845" cy="1773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General decrease in higher order polysulfides.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Increase in lower order polysulfides.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abundant (&amp; no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precipitation).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 no changes (non-reactant); diffusion only due to concentration &amp; potential gradients.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1BCC5D-0E46-7F01-0798-60C67ABCA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076" y="5302370"/>
                <a:ext cx="5103845" cy="1773884"/>
              </a:xfrm>
              <a:prstGeom prst="rect">
                <a:avLst/>
              </a:prstGeom>
              <a:blipFill>
                <a:blip r:embed="rId4"/>
                <a:stretch>
                  <a:fillRect l="-716" t="-2062" r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44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1D Li-S MODEL WITHOUT PRECIPITATION/DISSOLUTION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7603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14/26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CD3BF7-DE6C-9F29-F626-E597F32679C9}"/>
                  </a:ext>
                </a:extLst>
              </p:cNvPr>
              <p:cNvSpPr txBox="1"/>
              <p:nvPr/>
            </p:nvSpPr>
            <p:spPr>
              <a:xfrm>
                <a:off x="-254259" y="1224861"/>
                <a:ext cx="7336193" cy="918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𝑚𝑎𝑠𝑠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CD3BF7-DE6C-9F29-F626-E597F3267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4259" y="1224861"/>
                <a:ext cx="7336193" cy="918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3BFB57-7913-E703-2569-FD79F6A8A8CC}"/>
                  </a:ext>
                </a:extLst>
              </p:cNvPr>
              <p:cNvSpPr txBox="1"/>
              <p:nvPr/>
            </p:nvSpPr>
            <p:spPr>
              <a:xfrm>
                <a:off x="-254259" y="2143126"/>
                <a:ext cx="9111344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𝑚𝑎𝑠𝑠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3BFB57-7913-E703-2569-FD79F6A8A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4259" y="2143126"/>
                <a:ext cx="9111344" cy="976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B5F6D3-F555-B874-47D8-5E12FC26E0E4}"/>
              </a:ext>
            </a:extLst>
          </p:cNvPr>
          <p:cNvCxnSpPr/>
          <p:nvPr/>
        </p:nvCxnSpPr>
        <p:spPr>
          <a:xfrm flipV="1">
            <a:off x="5561045" y="1483567"/>
            <a:ext cx="149290" cy="5131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BF88F3-A952-5013-C2D1-67C0651B7E57}"/>
              </a:ext>
            </a:extLst>
          </p:cNvPr>
          <p:cNvCxnSpPr/>
          <p:nvPr/>
        </p:nvCxnSpPr>
        <p:spPr>
          <a:xfrm flipV="1">
            <a:off x="7355633" y="2374841"/>
            <a:ext cx="149290" cy="5131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4ED9E-6ABE-4E99-56E4-5290DDD8A1F7}"/>
              </a:ext>
            </a:extLst>
          </p:cNvPr>
          <p:cNvCxnSpPr/>
          <p:nvPr/>
        </p:nvCxnSpPr>
        <p:spPr>
          <a:xfrm>
            <a:off x="4702629" y="1325563"/>
            <a:ext cx="270587" cy="817563"/>
          </a:xfrm>
          <a:prstGeom prst="line">
            <a:avLst/>
          </a:prstGeom>
          <a:ln w="28575">
            <a:solidFill>
              <a:srgbClr val="E2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5CFD7A-42B4-16A4-83C7-C909E2FEA20E}"/>
              </a:ext>
            </a:extLst>
          </p:cNvPr>
          <p:cNvCxnSpPr>
            <a:cxnSpLocks/>
          </p:cNvCxnSpPr>
          <p:nvPr/>
        </p:nvCxnSpPr>
        <p:spPr>
          <a:xfrm>
            <a:off x="6245097" y="1491020"/>
            <a:ext cx="106134" cy="385946"/>
          </a:xfrm>
          <a:prstGeom prst="line">
            <a:avLst/>
          </a:prstGeom>
          <a:ln w="28575">
            <a:solidFill>
              <a:srgbClr val="E2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D7B761-AD00-34AD-6EA4-0452D22F420A}"/>
              </a:ext>
            </a:extLst>
          </p:cNvPr>
          <p:cNvCxnSpPr/>
          <p:nvPr/>
        </p:nvCxnSpPr>
        <p:spPr>
          <a:xfrm>
            <a:off x="5500396" y="2354815"/>
            <a:ext cx="270587" cy="817563"/>
          </a:xfrm>
          <a:prstGeom prst="line">
            <a:avLst/>
          </a:prstGeom>
          <a:ln w="28575">
            <a:solidFill>
              <a:srgbClr val="E2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737C7A-F85B-6013-8D00-A14A1A8DBE2E}"/>
              </a:ext>
            </a:extLst>
          </p:cNvPr>
          <p:cNvCxnSpPr>
            <a:cxnSpLocks/>
          </p:cNvCxnSpPr>
          <p:nvPr/>
        </p:nvCxnSpPr>
        <p:spPr>
          <a:xfrm>
            <a:off x="8074870" y="2438460"/>
            <a:ext cx="106134" cy="385946"/>
          </a:xfrm>
          <a:prstGeom prst="line">
            <a:avLst/>
          </a:prstGeom>
          <a:ln w="28575">
            <a:solidFill>
              <a:srgbClr val="E2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562ACA-A8BF-E9C9-36ED-C7A3EC64943D}"/>
              </a:ext>
            </a:extLst>
          </p:cNvPr>
          <p:cNvSpPr txBox="1"/>
          <p:nvPr/>
        </p:nvSpPr>
        <p:spPr>
          <a:xfrm>
            <a:off x="7221699" y="1360828"/>
            <a:ext cx="204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2AC00"/>
                </a:solidFill>
              </a:rPr>
              <a:t>Neglected as constant multiples.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1FA3D7-AB89-5009-B723-0185C1BB058E}"/>
              </a:ext>
            </a:extLst>
          </p:cNvPr>
          <p:cNvSpPr txBox="1"/>
          <p:nvPr/>
        </p:nvSpPr>
        <p:spPr>
          <a:xfrm>
            <a:off x="8843091" y="2159088"/>
            <a:ext cx="3114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Neglected for this study only (requires attention for study </a:t>
            </a:r>
            <a:r>
              <a:rPr lang="en-US" b="1" dirty="0">
                <a:solidFill>
                  <a:srgbClr val="FF0000"/>
                </a:solidFill>
              </a:rPr>
              <a:t>WITH</a:t>
            </a:r>
            <a:r>
              <a:rPr lang="en-US" dirty="0">
                <a:solidFill>
                  <a:srgbClr val="FF0000"/>
                </a:solidFill>
              </a:rPr>
              <a:t> precipitation/dissolution.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1A8643C-C201-0F22-1F00-1CBDF0E74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091" y="3404093"/>
            <a:ext cx="8399817" cy="36921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3D9C33-C346-E791-6BD2-DBA23AF9D77B}"/>
              </a:ext>
            </a:extLst>
          </p:cNvPr>
          <p:cNvSpPr txBox="1"/>
          <p:nvPr/>
        </p:nvSpPr>
        <p:spPr>
          <a:xfrm>
            <a:off x="158620" y="1224861"/>
            <a:ext cx="6400800" cy="956365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20" name="TextBox 5119">
            <a:extLst>
              <a:ext uri="{FF2B5EF4-FFF2-40B4-BE49-F238E27FC236}">
                <a16:creationId xmlns:a16="http://schemas.microsoft.com/office/drawing/2014/main" id="{61C65443-AE3F-512D-C57A-2345754E9463}"/>
              </a:ext>
            </a:extLst>
          </p:cNvPr>
          <p:cNvSpPr txBox="1"/>
          <p:nvPr/>
        </p:nvSpPr>
        <p:spPr>
          <a:xfrm>
            <a:off x="1810139" y="3312367"/>
            <a:ext cx="8612155" cy="3265715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1D Li-S MODEL WITHOUT PRECIPITATION/DISSOLUTION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58283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15/26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CD3BF7-DE6C-9F29-F626-E597F32679C9}"/>
                  </a:ext>
                </a:extLst>
              </p:cNvPr>
              <p:cNvSpPr txBox="1"/>
              <p:nvPr/>
            </p:nvSpPr>
            <p:spPr>
              <a:xfrm>
                <a:off x="-254259" y="1224861"/>
                <a:ext cx="7336193" cy="918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𝑚𝑎𝑠𝑠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CD3BF7-DE6C-9F29-F626-E597F3267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4259" y="1224861"/>
                <a:ext cx="7336193" cy="918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3BFB57-7913-E703-2569-FD79F6A8A8CC}"/>
                  </a:ext>
                </a:extLst>
              </p:cNvPr>
              <p:cNvSpPr txBox="1"/>
              <p:nvPr/>
            </p:nvSpPr>
            <p:spPr>
              <a:xfrm>
                <a:off x="-254259" y="2143126"/>
                <a:ext cx="9111344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𝑚𝑎𝑠𝑠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3BFB57-7913-E703-2569-FD79F6A8A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4259" y="2143126"/>
                <a:ext cx="9111344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B5F6D3-F555-B874-47D8-5E12FC26E0E4}"/>
              </a:ext>
            </a:extLst>
          </p:cNvPr>
          <p:cNvCxnSpPr/>
          <p:nvPr/>
        </p:nvCxnSpPr>
        <p:spPr>
          <a:xfrm flipV="1">
            <a:off x="5561045" y="1483567"/>
            <a:ext cx="149290" cy="5131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BF88F3-A952-5013-C2D1-67C0651B7E57}"/>
              </a:ext>
            </a:extLst>
          </p:cNvPr>
          <p:cNvCxnSpPr/>
          <p:nvPr/>
        </p:nvCxnSpPr>
        <p:spPr>
          <a:xfrm flipV="1">
            <a:off x="7355633" y="2374841"/>
            <a:ext cx="149290" cy="5131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4ED9E-6ABE-4E99-56E4-5290DDD8A1F7}"/>
              </a:ext>
            </a:extLst>
          </p:cNvPr>
          <p:cNvCxnSpPr/>
          <p:nvPr/>
        </p:nvCxnSpPr>
        <p:spPr>
          <a:xfrm>
            <a:off x="4702629" y="1325563"/>
            <a:ext cx="270587" cy="817563"/>
          </a:xfrm>
          <a:prstGeom prst="line">
            <a:avLst/>
          </a:prstGeom>
          <a:ln w="28575">
            <a:solidFill>
              <a:srgbClr val="E2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5CFD7A-42B4-16A4-83C7-C909E2FEA20E}"/>
              </a:ext>
            </a:extLst>
          </p:cNvPr>
          <p:cNvCxnSpPr>
            <a:cxnSpLocks/>
          </p:cNvCxnSpPr>
          <p:nvPr/>
        </p:nvCxnSpPr>
        <p:spPr>
          <a:xfrm>
            <a:off x="6245097" y="1491020"/>
            <a:ext cx="106134" cy="385946"/>
          </a:xfrm>
          <a:prstGeom prst="line">
            <a:avLst/>
          </a:prstGeom>
          <a:ln w="28575">
            <a:solidFill>
              <a:srgbClr val="E2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D7B761-AD00-34AD-6EA4-0452D22F420A}"/>
              </a:ext>
            </a:extLst>
          </p:cNvPr>
          <p:cNvCxnSpPr/>
          <p:nvPr/>
        </p:nvCxnSpPr>
        <p:spPr>
          <a:xfrm>
            <a:off x="5500396" y="2354815"/>
            <a:ext cx="270587" cy="817563"/>
          </a:xfrm>
          <a:prstGeom prst="line">
            <a:avLst/>
          </a:prstGeom>
          <a:ln w="28575">
            <a:solidFill>
              <a:srgbClr val="E2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737C7A-F85B-6013-8D00-A14A1A8DBE2E}"/>
              </a:ext>
            </a:extLst>
          </p:cNvPr>
          <p:cNvCxnSpPr>
            <a:cxnSpLocks/>
          </p:cNvCxnSpPr>
          <p:nvPr/>
        </p:nvCxnSpPr>
        <p:spPr>
          <a:xfrm>
            <a:off x="8074870" y="2438460"/>
            <a:ext cx="106134" cy="385946"/>
          </a:xfrm>
          <a:prstGeom prst="line">
            <a:avLst/>
          </a:prstGeom>
          <a:ln w="28575">
            <a:solidFill>
              <a:srgbClr val="E2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405F2BF-AFAA-ADA9-22D6-706D431F8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688" y="3367987"/>
            <a:ext cx="8230623" cy="3670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F09143-B662-88A3-0755-5196EEADF638}"/>
              </a:ext>
            </a:extLst>
          </p:cNvPr>
          <p:cNvSpPr txBox="1"/>
          <p:nvPr/>
        </p:nvSpPr>
        <p:spPr>
          <a:xfrm>
            <a:off x="130629" y="2143126"/>
            <a:ext cx="8556171" cy="1094596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9F4D0-1A8E-E85A-F47C-9070C2CAFF1D}"/>
              </a:ext>
            </a:extLst>
          </p:cNvPr>
          <p:cNvSpPr txBox="1"/>
          <p:nvPr/>
        </p:nvSpPr>
        <p:spPr>
          <a:xfrm>
            <a:off x="1878562" y="3302643"/>
            <a:ext cx="8434873" cy="3331393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5C4A04-A51E-D2B3-9591-198DFFD0C446}"/>
              </a:ext>
            </a:extLst>
          </p:cNvPr>
          <p:cNvCxnSpPr>
            <a:stCxn id="9" idx="3"/>
          </p:cNvCxnSpPr>
          <p:nvPr/>
        </p:nvCxnSpPr>
        <p:spPr>
          <a:xfrm flipV="1">
            <a:off x="8857085" y="2631233"/>
            <a:ext cx="781437" cy="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377D47-85F3-7D1A-C353-0E645594672B}"/>
              </a:ext>
            </a:extLst>
          </p:cNvPr>
          <p:cNvSpPr txBox="1"/>
          <p:nvPr/>
        </p:nvSpPr>
        <p:spPr>
          <a:xfrm>
            <a:off x="9797922" y="2018932"/>
            <a:ext cx="1524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viable for </a:t>
            </a:r>
            <a:r>
              <a:rPr lang="en-US" b="1" dirty="0"/>
              <a:t>WITHOUT</a:t>
            </a:r>
            <a:r>
              <a:rPr lang="en-US" dirty="0"/>
              <a:t> precipitation/dissolution.</a:t>
            </a:r>
          </a:p>
        </p:txBody>
      </p:sp>
    </p:spTree>
    <p:extLst>
      <p:ext uri="{BB962C8B-B14F-4D97-AF65-F5344CB8AC3E}">
        <p14:creationId xmlns:p14="http://schemas.microsoft.com/office/powerpoint/2010/main" val="238992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1D Li-S MODEL WITH PRECIPITATION/DISSOLUTION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4303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16/26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6A8D5-6085-92A9-14EE-1948058C7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86" y="1753058"/>
            <a:ext cx="9144615" cy="421722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4AB0C28-3FAB-02C0-37CD-9ACBC56EF086}"/>
                  </a:ext>
                </a:extLst>
              </p:cNvPr>
              <p:cNvSpPr txBox="1"/>
              <p:nvPr/>
            </p:nvSpPr>
            <p:spPr>
              <a:xfrm>
                <a:off x="7160232" y="2415601"/>
                <a:ext cx="1914802" cy="40881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𝑠𝑒𝑝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5B9BD5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𝑐𝑎𝑡h</m:t>
                          </m:r>
                        </m:sub>
                      </m:sSub>
                    </m:oMath>
                  </m:oMathPara>
                </a14:m>
                <a:endPara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4AB0C28-3FAB-02C0-37CD-9ACBC56EF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232" y="2415601"/>
                <a:ext cx="1914802" cy="4088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5">
            <a:extLst>
              <a:ext uri="{FF2B5EF4-FFF2-40B4-BE49-F238E27FC236}">
                <a16:creationId xmlns:a16="http://schemas.microsoft.com/office/drawing/2014/main" id="{D86F9AF7-2729-1432-8944-A56F21121594}"/>
              </a:ext>
            </a:extLst>
          </p:cNvPr>
          <p:cNvSpPr txBox="1"/>
          <p:nvPr/>
        </p:nvSpPr>
        <p:spPr>
          <a:xfrm>
            <a:off x="1551175" y="1834809"/>
            <a:ext cx="2395674" cy="319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Li-S 1D Model Grid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0EB497-0F6E-E8E1-90BF-58796EAA097B}"/>
              </a:ext>
            </a:extLst>
          </p:cNvPr>
          <p:cNvSpPr txBox="1"/>
          <p:nvPr/>
        </p:nvSpPr>
        <p:spPr>
          <a:xfrm>
            <a:off x="2043404" y="3339513"/>
            <a:ext cx="1782656" cy="1559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7C7F6F-0CD9-B0D3-218F-DEDD53952E75}"/>
              </a:ext>
            </a:extLst>
          </p:cNvPr>
          <p:cNvSpPr txBox="1"/>
          <p:nvPr/>
        </p:nvSpPr>
        <p:spPr>
          <a:xfrm>
            <a:off x="1551175" y="4898571"/>
            <a:ext cx="1425290" cy="7464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3F0C78-6780-30A2-E266-D0A8A680E9AD}"/>
              </a:ext>
            </a:extLst>
          </p:cNvPr>
          <p:cNvSpPr txBox="1"/>
          <p:nvPr/>
        </p:nvSpPr>
        <p:spPr>
          <a:xfrm>
            <a:off x="4281032" y="1832284"/>
            <a:ext cx="5294173" cy="11420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EB3364-3FD7-7134-E9E1-9C1B1E75F629}"/>
              </a:ext>
            </a:extLst>
          </p:cNvPr>
          <p:cNvSpPr txBox="1"/>
          <p:nvPr/>
        </p:nvSpPr>
        <p:spPr>
          <a:xfrm>
            <a:off x="8052319" y="3069771"/>
            <a:ext cx="2331290" cy="21227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C3F0EB-038C-82DD-A865-1E3572EEC8C2}"/>
              </a:ext>
            </a:extLst>
          </p:cNvPr>
          <p:cNvSpPr txBox="1"/>
          <p:nvPr/>
        </p:nvSpPr>
        <p:spPr>
          <a:xfrm>
            <a:off x="8798767" y="5271796"/>
            <a:ext cx="1184988" cy="5971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4C251A-60EC-E9F1-8FD7-BE8A08FE56C9}"/>
              </a:ext>
            </a:extLst>
          </p:cNvPr>
          <p:cNvSpPr txBox="1"/>
          <p:nvPr/>
        </p:nvSpPr>
        <p:spPr>
          <a:xfrm>
            <a:off x="3938721" y="4525346"/>
            <a:ext cx="342312" cy="50385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482D69-9E0E-D2A3-9412-A33BCC373A81}"/>
              </a:ext>
            </a:extLst>
          </p:cNvPr>
          <p:cNvSpPr txBox="1"/>
          <p:nvPr/>
        </p:nvSpPr>
        <p:spPr>
          <a:xfrm>
            <a:off x="4281032" y="4525346"/>
            <a:ext cx="665255" cy="5038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679E29-5499-305E-3CD9-64231E6A2A58}"/>
              </a:ext>
            </a:extLst>
          </p:cNvPr>
          <p:cNvSpPr txBox="1"/>
          <p:nvPr/>
        </p:nvSpPr>
        <p:spPr>
          <a:xfrm>
            <a:off x="4946287" y="4525345"/>
            <a:ext cx="658719" cy="5038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A8E430-99C1-1135-406F-4C94DA380C96}"/>
              </a:ext>
            </a:extLst>
          </p:cNvPr>
          <p:cNvSpPr txBox="1"/>
          <p:nvPr/>
        </p:nvSpPr>
        <p:spPr>
          <a:xfrm>
            <a:off x="5605006" y="4525344"/>
            <a:ext cx="334183" cy="50385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D11E8-B3B0-72BB-BA74-1AF62D6709D3}"/>
              </a:ext>
            </a:extLst>
          </p:cNvPr>
          <p:cNvSpPr txBox="1"/>
          <p:nvPr/>
        </p:nvSpPr>
        <p:spPr>
          <a:xfrm>
            <a:off x="5931249" y="4525343"/>
            <a:ext cx="319605" cy="50385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65933-3F97-0027-99E4-EBD9AE1BBA9C}"/>
              </a:ext>
            </a:extLst>
          </p:cNvPr>
          <p:cNvSpPr txBox="1"/>
          <p:nvPr/>
        </p:nvSpPr>
        <p:spPr>
          <a:xfrm>
            <a:off x="6250854" y="4525342"/>
            <a:ext cx="730343" cy="5038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5F72DB-93BA-C882-358F-E32007845418}"/>
              </a:ext>
            </a:extLst>
          </p:cNvPr>
          <p:cNvSpPr txBox="1"/>
          <p:nvPr/>
        </p:nvSpPr>
        <p:spPr>
          <a:xfrm>
            <a:off x="6981197" y="4525341"/>
            <a:ext cx="665255" cy="5038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FAA76F-7C9A-1D26-6597-4BBE06915211}"/>
              </a:ext>
            </a:extLst>
          </p:cNvPr>
          <p:cNvSpPr txBox="1"/>
          <p:nvPr/>
        </p:nvSpPr>
        <p:spPr>
          <a:xfrm>
            <a:off x="7646452" y="4525340"/>
            <a:ext cx="293207" cy="50385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9C5190-A3E1-EFCE-AABF-C00B8A13E02D}"/>
              </a:ext>
            </a:extLst>
          </p:cNvPr>
          <p:cNvCxnSpPr>
            <a:cxnSpLocks/>
          </p:cNvCxnSpPr>
          <p:nvPr/>
        </p:nvCxnSpPr>
        <p:spPr>
          <a:xfrm>
            <a:off x="4180114" y="4898571"/>
            <a:ext cx="1187917" cy="12406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BC75DF-AE98-740E-302E-785FB275CF43}"/>
              </a:ext>
            </a:extLst>
          </p:cNvPr>
          <p:cNvCxnSpPr>
            <a:cxnSpLocks/>
          </p:cNvCxnSpPr>
          <p:nvPr/>
        </p:nvCxnSpPr>
        <p:spPr>
          <a:xfrm>
            <a:off x="5694273" y="4867204"/>
            <a:ext cx="0" cy="127203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5A36BB-1E9C-4186-01D2-5174217CDE46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5893987" y="4894912"/>
            <a:ext cx="166370" cy="119739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31EA2FD-F3C5-7381-641D-9E6DC67F4318}"/>
              </a:ext>
            </a:extLst>
          </p:cNvPr>
          <p:cNvCxnSpPr>
            <a:cxnSpLocks/>
          </p:cNvCxnSpPr>
          <p:nvPr/>
        </p:nvCxnSpPr>
        <p:spPr>
          <a:xfrm flipH="1">
            <a:off x="6311424" y="4898571"/>
            <a:ext cx="1447688" cy="12406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663CC68-F244-A9FE-55EC-192FF1345BB7}"/>
              </a:ext>
            </a:extLst>
          </p:cNvPr>
          <p:cNvSpPr txBox="1"/>
          <p:nvPr/>
        </p:nvSpPr>
        <p:spPr>
          <a:xfrm>
            <a:off x="5263672" y="6092306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Half-cell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936034-8DFB-4329-5A54-FBB09A87BB62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5254066" y="3953594"/>
            <a:ext cx="166438" cy="79158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B34988-E644-3063-9D6A-6D1E9763EA43}"/>
              </a:ext>
            </a:extLst>
          </p:cNvPr>
          <p:cNvSpPr txBox="1"/>
          <p:nvPr/>
        </p:nvSpPr>
        <p:spPr>
          <a:xfrm>
            <a:off x="4932900" y="3584262"/>
            <a:ext cx="97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Full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4489C4-6AA0-BC83-C2A0-CF250388548C}"/>
                  </a:ext>
                </a:extLst>
              </p:cNvPr>
              <p:cNvSpPr txBox="1"/>
              <p:nvPr/>
            </p:nvSpPr>
            <p:spPr>
              <a:xfrm>
                <a:off x="3946849" y="1491535"/>
                <a:ext cx="7072605" cy="13846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𝑚𝑎𝑠𝑠</m:t>
                          </m:r>
                        </m:sub>
                        <m:sup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𝑠𝑒𝑝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𝑠𝑒𝑝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𝑠𝑒𝑝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𝑐𝑎𝑡h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𝑐𝑎𝑡h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𝑐𝑎𝑡h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4489C4-6AA0-BC83-C2A0-CF2503885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49" y="1491535"/>
                <a:ext cx="7072605" cy="1384674"/>
              </a:xfrm>
              <a:prstGeom prst="rect">
                <a:avLst/>
              </a:prstGeom>
              <a:blipFill>
                <a:blip r:embed="rId5"/>
                <a:stretch>
                  <a:fillRect b="-650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4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1D Li-S MODEL WITH PRECIPITATION/DISSOLUTION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7603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17/26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5B100-F5D2-21E0-A64D-9A7B1127F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0" y="2192460"/>
            <a:ext cx="7097538" cy="3247287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396F6C-D74C-36AF-77A1-CB986FB9AC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44" y="1219147"/>
            <a:ext cx="3664941" cy="2742584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C0591F-89C6-BE3B-2FE0-69205BB6AE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44" y="3975609"/>
            <a:ext cx="3664941" cy="2619476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895204-319F-D5AE-44CF-3AA2C3229CAF}"/>
              </a:ext>
            </a:extLst>
          </p:cNvPr>
          <p:cNvCxnSpPr/>
          <p:nvPr/>
        </p:nvCxnSpPr>
        <p:spPr>
          <a:xfrm>
            <a:off x="6391469" y="2453951"/>
            <a:ext cx="11010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D0C234-2324-53A0-F141-D7BA6832E848}"/>
              </a:ext>
            </a:extLst>
          </p:cNvPr>
          <p:cNvCxnSpPr>
            <a:cxnSpLocks/>
          </p:cNvCxnSpPr>
          <p:nvPr/>
        </p:nvCxnSpPr>
        <p:spPr>
          <a:xfrm>
            <a:off x="6718041" y="4855029"/>
            <a:ext cx="85420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E4EE608-8976-68E5-BF92-96767A2B4D47}"/>
              </a:ext>
            </a:extLst>
          </p:cNvPr>
          <p:cNvCxnSpPr>
            <a:cxnSpLocks/>
          </p:cNvCxnSpPr>
          <p:nvPr/>
        </p:nvCxnSpPr>
        <p:spPr>
          <a:xfrm>
            <a:off x="1260629" y="4982547"/>
            <a:ext cx="6231853" cy="125030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4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1D Li-S MODEL WITH PRECIPITATION/DISSOLUTION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22773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18/26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5B100-F5D2-21E0-A64D-9A7B1127F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0" y="2192460"/>
            <a:ext cx="7097538" cy="3247287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895204-319F-D5AE-44CF-3AA2C3229CAF}"/>
              </a:ext>
            </a:extLst>
          </p:cNvPr>
          <p:cNvCxnSpPr>
            <a:cxnSpLocks/>
          </p:cNvCxnSpPr>
          <p:nvPr/>
        </p:nvCxnSpPr>
        <p:spPr>
          <a:xfrm>
            <a:off x="6167534" y="2855168"/>
            <a:ext cx="140471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D0C234-2324-53A0-F141-D7BA6832E848}"/>
              </a:ext>
            </a:extLst>
          </p:cNvPr>
          <p:cNvCxnSpPr>
            <a:cxnSpLocks/>
          </p:cNvCxnSpPr>
          <p:nvPr/>
        </p:nvCxnSpPr>
        <p:spPr>
          <a:xfrm>
            <a:off x="6718041" y="4855029"/>
            <a:ext cx="85420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E4EE608-8976-68E5-BF92-96767A2B4D47}"/>
              </a:ext>
            </a:extLst>
          </p:cNvPr>
          <p:cNvCxnSpPr>
            <a:cxnSpLocks/>
          </p:cNvCxnSpPr>
          <p:nvPr/>
        </p:nvCxnSpPr>
        <p:spPr>
          <a:xfrm>
            <a:off x="1763486" y="2873829"/>
            <a:ext cx="5808758" cy="3359020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CAA562C-8BF6-B678-43A5-CD9CDA212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29" y="1299441"/>
            <a:ext cx="3664940" cy="261947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173AC-2D81-406C-3003-192662170D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29" y="3931974"/>
            <a:ext cx="3664940" cy="262232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14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1D Li-S MODEL WITH PRECIPITATION/DISSOLUTION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429305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19/26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8C388-CE3B-74DE-0FD1-4304EE0B42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76" y="3783784"/>
            <a:ext cx="4360424" cy="2401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BD201-27FD-567C-4A9C-ED5588A72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70650"/>
            <a:ext cx="3794407" cy="2414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A562C-8BF6-B678-43A5-CD9CDA2124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75" y="1219435"/>
            <a:ext cx="4360425" cy="2564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E4E7DF-0912-41AC-0645-1B09CBDB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9434"/>
            <a:ext cx="3794407" cy="2555594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3943A8-BE3D-740F-5A89-12C483163D91}"/>
              </a:ext>
            </a:extLst>
          </p:cNvPr>
          <p:cNvSpPr txBox="1"/>
          <p:nvPr/>
        </p:nvSpPr>
        <p:spPr>
          <a:xfrm>
            <a:off x="2423830" y="6242447"/>
            <a:ext cx="6672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Comparison of plots from </a:t>
            </a:r>
            <a:r>
              <a:rPr lang="en-US" sz="1100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Kumaresan</a:t>
            </a:r>
            <a:r>
              <a:rPr lang="en-US" sz="11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results from novel solver. Experimental,   C = 2.5 Ah discharge profile [top right] </a:t>
            </a:r>
            <a:r>
              <a:rPr lang="en-US" sz="1100" kern="1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11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species evolution in cathode [bottom right] </a:t>
            </a:r>
            <a:r>
              <a:rPr lang="en-US" sz="1100" kern="1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11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DA5C9-88ED-6D41-79E8-8ADD07BDE5E4}"/>
              </a:ext>
            </a:extLst>
          </p:cNvPr>
          <p:cNvCxnSpPr>
            <a:cxnSpLocks/>
          </p:cNvCxnSpPr>
          <p:nvPr/>
        </p:nvCxnSpPr>
        <p:spPr>
          <a:xfrm>
            <a:off x="3786728" y="4971259"/>
            <a:ext cx="1247256" cy="15509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2C161D-E217-8486-1724-C604A7EB8D9E}"/>
                  </a:ext>
                </a:extLst>
              </p:cNvPr>
              <p:cNvSpPr txBox="1"/>
              <p:nvPr/>
            </p:nvSpPr>
            <p:spPr>
              <a:xfrm>
                <a:off x="9993085" y="1325563"/>
                <a:ext cx="2002971" cy="426687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Minor differences due to precipitation simplifications proposed by Zhang [2].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accounts for precipitation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Kumaresan’s</a:t>
                </a:r>
                <a:r>
                  <a:rPr lang="en-US" dirty="0"/>
                  <a:t> model accounts for precipitation of all higher order polysulfides.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2C161D-E217-8486-1724-C604A7EB8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085" y="1325563"/>
                <a:ext cx="2002971" cy="4266874"/>
              </a:xfrm>
              <a:prstGeom prst="rect">
                <a:avLst/>
              </a:prstGeom>
              <a:blipFill>
                <a:blip r:embed="rId7"/>
                <a:stretch>
                  <a:fillRect l="-1511" t="-570" r="-1511" b="-1140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8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1D Li-S MODEL WITH PRECIPITATION/DISSOLUTION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2588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20/26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6F4B62-FC1E-4640-4FA0-B966F1FF3DDC}"/>
                  </a:ext>
                </a:extLst>
              </p:cNvPr>
              <p:cNvSpPr txBox="1"/>
              <p:nvPr/>
            </p:nvSpPr>
            <p:spPr>
              <a:xfrm>
                <a:off x="3000570" y="1325563"/>
                <a:ext cx="6190860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6F4B62-FC1E-4640-4FA0-B966F1FF3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70" y="1325563"/>
                <a:ext cx="6190860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847454-0A39-6540-6D59-D48035616FEC}"/>
                  </a:ext>
                </a:extLst>
              </p:cNvPr>
              <p:cNvSpPr txBox="1"/>
              <p:nvPr/>
            </p:nvSpPr>
            <p:spPr>
              <a:xfrm>
                <a:off x="-1200539" y="2090131"/>
                <a:ext cx="14593078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𝑠𝑒𝑝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𝑠𝑒𝑝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𝑠𝑒𝑝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𝑐𝑎𝑡h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𝑐𝑎𝑡h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𝑐𝑎𝑡h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847454-0A39-6540-6D59-D48035616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00539" y="2090131"/>
                <a:ext cx="14593078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94B13E-7AEE-C18F-66BA-AE862A8F40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03" y="3248602"/>
            <a:ext cx="5807794" cy="324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1D Li-S MODEL WITH PRECIPITATION/DISSOLUTION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39721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21/26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CC396A-A2C1-7F7A-00CE-DFA5683208DE}"/>
                  </a:ext>
                </a:extLst>
              </p:cNvPr>
              <p:cNvSpPr txBox="1"/>
              <p:nvPr/>
            </p:nvSpPr>
            <p:spPr>
              <a:xfrm>
                <a:off x="1339721" y="1366470"/>
                <a:ext cx="6190860" cy="894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𝐴𝑝𝑝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𝐴𝑝𝑝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CC396A-A2C1-7F7A-00CE-DFA56832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21" y="1366470"/>
                <a:ext cx="6190860" cy="894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60C5D5-55B4-DFC3-3042-B2DD6A675EB2}"/>
                  </a:ext>
                </a:extLst>
              </p:cNvPr>
              <p:cNvSpPr txBox="1"/>
              <p:nvPr/>
            </p:nvSpPr>
            <p:spPr>
              <a:xfrm>
                <a:off x="1339721" y="2235054"/>
                <a:ext cx="6190860" cy="902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60C5D5-55B4-DFC3-3042-B2DD6A675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21" y="2235054"/>
                <a:ext cx="6190860" cy="902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A027900-82D8-C7B0-4AD3-F81F92306D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52" y="3137481"/>
            <a:ext cx="5845598" cy="3351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32A4BC-43B9-4D33-747E-30C494E4EE7F}"/>
              </a:ext>
            </a:extLst>
          </p:cNvPr>
          <p:cNvSpPr txBox="1"/>
          <p:nvPr/>
        </p:nvSpPr>
        <p:spPr>
          <a:xfrm>
            <a:off x="7609672" y="1987421"/>
            <a:ext cx="4342841" cy="34163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Ghaznavi</a:t>
            </a:r>
            <a:r>
              <a:rPr lang="en-US" dirty="0"/>
              <a:t> &amp; Chen [3] findings suggest cathodic normalized partial add to unity (employing full </a:t>
            </a:r>
            <a:r>
              <a:rPr lang="en-US" dirty="0" err="1"/>
              <a:t>Kumaresan</a:t>
            </a:r>
            <a:r>
              <a:rPr lang="en-US" dirty="0"/>
              <a:t> model).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what is observed here (mainly at </a:t>
            </a:r>
            <a:r>
              <a:rPr lang="en-US" dirty="0">
                <a:solidFill>
                  <a:srgbClr val="FF0000"/>
                </a:solidFill>
              </a:rPr>
              <a:t>high plateau </a:t>
            </a:r>
            <a:r>
              <a:rPr lang="en-US" dirty="0"/>
              <a:t>region).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Reason due to precipitation simplifications.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Dissolution acts as ‘source’ to charge density.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acts as ‘sink’.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Precipitation/dissolution reach equilibrium in low plateau (add to unity).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C060A8-DC15-BB17-431D-7635AE9231CB}"/>
              </a:ext>
            </a:extLst>
          </p:cNvPr>
          <p:cNvCxnSpPr>
            <a:cxnSpLocks/>
          </p:cNvCxnSpPr>
          <p:nvPr/>
        </p:nvCxnSpPr>
        <p:spPr>
          <a:xfrm flipV="1">
            <a:off x="2659224" y="3256384"/>
            <a:ext cx="5309119" cy="326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95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47453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BACKGROUND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3/26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46FC0-0113-8579-47A6-0E7513D9E016}"/>
              </a:ext>
            </a:extLst>
          </p:cNvPr>
          <p:cNvSpPr txBox="1"/>
          <p:nvPr/>
        </p:nvSpPr>
        <p:spPr>
          <a:xfrm>
            <a:off x="275208" y="1251751"/>
            <a:ext cx="108396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Li-S batteries offer promise for advanced energy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theoretical energy density &amp; cost-effective.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 such as shuttle-effect &amp; low Coulombic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 numerical modelling to better understand these impediments.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Physics based models suffer from numerical instabilities (complex formulations).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Drives researchers to favor data-oriented models, trained via machine learning (lack of physical insight).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“Black-box” nature of other numerical solvers available: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45CC4-7310-E323-1EC9-785735A5B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7" y="3303305"/>
            <a:ext cx="3004953" cy="791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66884-FDE9-C68B-B183-911292271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4" y="4178760"/>
            <a:ext cx="3191337" cy="294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2FE2E0-3B8A-873A-84A8-80A9BE2F6D4B}"/>
              </a:ext>
            </a:extLst>
          </p:cNvPr>
          <p:cNvSpPr txBox="1"/>
          <p:nvPr/>
        </p:nvSpPr>
        <p:spPr>
          <a:xfrm>
            <a:off x="4944838" y="3631835"/>
            <a:ext cx="69245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Black </a:t>
            </a:r>
          </a:p>
          <a:p>
            <a:r>
              <a:rPr lang="en-US" dirty="0">
                <a:solidFill>
                  <a:schemeClr val="bg1"/>
                </a:solidFill>
              </a:rPr>
              <a:t>box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8D6F47-B5C9-D916-CB29-3E4E3FB685A0}"/>
              </a:ext>
            </a:extLst>
          </p:cNvPr>
          <p:cNvCxnSpPr>
            <a:endCxn id="9" idx="1"/>
          </p:cNvCxnSpPr>
          <p:nvPr/>
        </p:nvCxnSpPr>
        <p:spPr>
          <a:xfrm>
            <a:off x="3981611" y="3955000"/>
            <a:ext cx="9632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845D9E-3512-606D-D8D5-C0A626BBB379}"/>
              </a:ext>
            </a:extLst>
          </p:cNvPr>
          <p:cNvCxnSpPr>
            <a:stCxn id="9" idx="3"/>
          </p:cNvCxnSpPr>
          <p:nvPr/>
        </p:nvCxnSpPr>
        <p:spPr>
          <a:xfrm flipV="1">
            <a:off x="5637296" y="3955000"/>
            <a:ext cx="8019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B44031-01BD-258C-D78F-C5C1EC2E90A9}"/>
              </a:ext>
            </a:extLst>
          </p:cNvPr>
          <p:cNvSpPr txBox="1"/>
          <p:nvPr/>
        </p:nvSpPr>
        <p:spPr>
          <a:xfrm>
            <a:off x="6470319" y="3549742"/>
            <a:ext cx="132277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Output (No access to solver class)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347F-517E-79A5-AB72-CFF30FA21EDF}"/>
              </a:ext>
            </a:extLst>
          </p:cNvPr>
          <p:cNvSpPr txBox="1"/>
          <p:nvPr/>
        </p:nvSpPr>
        <p:spPr>
          <a:xfrm>
            <a:off x="275208" y="4601331"/>
            <a:ext cx="1063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Re-vamp &amp; optimize a novel solver tailored for 0D Li-S models (to implement spatial resolution).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developed solver with 1D Li-S model from literature [1] (</a:t>
            </a:r>
            <a:r>
              <a:rPr lang="en-US" dirty="0" err="1"/>
              <a:t>Kumaresan’s</a:t>
            </a:r>
            <a:r>
              <a:rPr lang="en-US" dirty="0"/>
              <a:t> model).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 results obtained to error metric tests to validate solver.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testing suggested from other authors.</a:t>
            </a:r>
          </a:p>
        </p:txBody>
      </p:sp>
    </p:spTree>
    <p:extLst>
      <p:ext uri="{BB962C8B-B14F-4D97-AF65-F5344CB8AC3E}">
        <p14:creationId xmlns:p14="http://schemas.microsoft.com/office/powerpoint/2010/main" val="118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CONSECUTIVE CHARGE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4940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22/26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33B28-C4E8-DB33-85D9-EE7A08287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0" y="1611280"/>
            <a:ext cx="6318911" cy="3959095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E3BE03E2-A1F3-1923-4DD8-B7A6E282BA41}"/>
              </a:ext>
            </a:extLst>
          </p:cNvPr>
          <p:cNvSpPr txBox="1"/>
          <p:nvPr/>
        </p:nvSpPr>
        <p:spPr>
          <a:xfrm>
            <a:off x="2761861" y="4118233"/>
            <a:ext cx="1091682" cy="33713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 = 0A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49287F-8291-DAE0-AC70-AF6BF1C549EB}"/>
              </a:ext>
            </a:extLst>
          </p:cNvPr>
          <p:cNvCxnSpPr>
            <a:cxnSpLocks/>
          </p:cNvCxnSpPr>
          <p:nvPr/>
        </p:nvCxnSpPr>
        <p:spPr>
          <a:xfrm>
            <a:off x="3209731" y="4455366"/>
            <a:ext cx="4944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B786E6A5-CA13-89DF-0015-9CBE68DCB4CB}"/>
                  </a:ext>
                </a:extLst>
              </p:cNvPr>
              <p:cNvSpPr txBox="1"/>
              <p:nvPr/>
            </p:nvSpPr>
            <p:spPr>
              <a:xfrm>
                <a:off x="3307702" y="4508045"/>
                <a:ext cx="2232026" cy="33655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16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sub>
                          </m:sSub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16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sub>
                          </m:sSub>
                        </m:sub>
                        <m:sup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16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×</m:t>
                      </m:r>
                    </m:oMath>
                  </m:oMathPara>
                </a14:m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B786E6A5-CA13-89DF-0015-9CBE68DCB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702" y="4508045"/>
                <a:ext cx="2232026" cy="336550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B39A1-64A8-421C-9E7B-7103C654D423}"/>
                  </a:ext>
                </a:extLst>
              </p:cNvPr>
              <p:cNvSpPr txBox="1"/>
              <p:nvPr/>
            </p:nvSpPr>
            <p:spPr>
              <a:xfrm>
                <a:off x="7311481" y="2253858"/>
                <a:ext cx="4077477" cy="2673937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Aligns with findings of </a:t>
                </a:r>
                <a:r>
                  <a:rPr lang="en-US" dirty="0" err="1"/>
                  <a:t>Ghaznavi</a:t>
                </a:r>
                <a:r>
                  <a:rPr lang="en-US" dirty="0"/>
                  <a:t> &amp; Chen [4].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Increasing magnitude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solubility constant improves charging capabilities.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Fully charges for constant multiple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𝐿</m:t>
                        </m:r>
                        <m:sSub>
                          <m:sSubPr>
                            <m:ctrlPr>
                              <a:rPr lang="en-US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</m:sub>
                      <m:sup>
                        <m:r>
                          <a:rPr lang="en-US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  <m:r>
                      <a:rPr lang="en-US" b="0" i="0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=9.95</m:t>
                    </m:r>
                    <m:r>
                      <a:rPr lang="en-US" b="0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sSup>
                      <m:sSupPr>
                        <m:ctrlPr>
                          <a:rPr lang="en-US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dirty="0"/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What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mass &amp; cell charge conservation errors?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B39A1-64A8-421C-9E7B-7103C654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481" y="2253858"/>
                <a:ext cx="4077477" cy="2673937"/>
              </a:xfrm>
              <a:prstGeom prst="rect">
                <a:avLst/>
              </a:prstGeom>
              <a:blipFill>
                <a:blip r:embed="rId5"/>
                <a:stretch>
                  <a:fillRect l="-745" t="-1136" b="-2727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6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CONSECUTIVE CHARGE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67161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22/26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33B28-C4E8-DB33-85D9-EE7A08287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0" y="1611280"/>
            <a:ext cx="6318911" cy="3959095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E3BE03E2-A1F3-1923-4DD8-B7A6E282BA41}"/>
              </a:ext>
            </a:extLst>
          </p:cNvPr>
          <p:cNvSpPr txBox="1"/>
          <p:nvPr/>
        </p:nvSpPr>
        <p:spPr>
          <a:xfrm>
            <a:off x="2761861" y="4118233"/>
            <a:ext cx="1091682" cy="33713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 = 0A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49287F-8291-DAE0-AC70-AF6BF1C549EB}"/>
              </a:ext>
            </a:extLst>
          </p:cNvPr>
          <p:cNvCxnSpPr>
            <a:cxnSpLocks/>
          </p:cNvCxnSpPr>
          <p:nvPr/>
        </p:nvCxnSpPr>
        <p:spPr>
          <a:xfrm>
            <a:off x="3209731" y="4455366"/>
            <a:ext cx="4944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B786E6A5-CA13-89DF-0015-9CBE68DCB4CB}"/>
                  </a:ext>
                </a:extLst>
              </p:cNvPr>
              <p:cNvSpPr txBox="1"/>
              <p:nvPr/>
            </p:nvSpPr>
            <p:spPr>
              <a:xfrm>
                <a:off x="3307702" y="4508045"/>
                <a:ext cx="2232026" cy="33655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16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sub>
                          </m:sSub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16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sub>
                          </m:sSub>
                        </m:sub>
                        <m:sup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16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×</m:t>
                      </m:r>
                    </m:oMath>
                  </m:oMathPara>
                </a14:m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B786E6A5-CA13-89DF-0015-9CBE68DCB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702" y="4508045"/>
                <a:ext cx="2232026" cy="336550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34E309F-0991-3659-716C-C028D77748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19" y="683777"/>
            <a:ext cx="4269516" cy="2889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9F5BA-52A8-4193-454E-D3A5F6B5F2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17" y="3573624"/>
            <a:ext cx="4269515" cy="30302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E13320-681F-7AD9-7E70-76236B0705F3}"/>
              </a:ext>
            </a:extLst>
          </p:cNvPr>
          <p:cNvCxnSpPr/>
          <p:nvPr/>
        </p:nvCxnSpPr>
        <p:spPr>
          <a:xfrm>
            <a:off x="6503437" y="2668555"/>
            <a:ext cx="795980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33066F-D361-8BEC-EE3F-64E8D9C720F2}"/>
              </a:ext>
            </a:extLst>
          </p:cNvPr>
          <p:cNvCxnSpPr>
            <a:endCxn id="6" idx="1"/>
          </p:cNvCxnSpPr>
          <p:nvPr/>
        </p:nvCxnSpPr>
        <p:spPr>
          <a:xfrm>
            <a:off x="6503437" y="2668555"/>
            <a:ext cx="795980" cy="242021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16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GITT &amp; NON-CONSTANT CURRENT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384917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23/26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FD9CE-3371-5B54-F349-59C164461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4" y="1667862"/>
            <a:ext cx="4979833" cy="3522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6B37DF-1EEE-7636-5817-F214132EA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40" y="1667862"/>
            <a:ext cx="5551029" cy="3522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8DB7B-DC14-F801-F132-E0E2E2F71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68" y="1974690"/>
            <a:ext cx="2819018" cy="191617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CB958D-C85E-9A7E-3F3A-BD89CBF2DCA5}"/>
              </a:ext>
            </a:extLst>
          </p:cNvPr>
          <p:cNvCxnSpPr/>
          <p:nvPr/>
        </p:nvCxnSpPr>
        <p:spPr>
          <a:xfrm>
            <a:off x="4208106" y="4292082"/>
            <a:ext cx="905070" cy="1203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27E1B-82FE-DE47-1CCC-85F1F3D4F089}"/>
                  </a:ext>
                </a:extLst>
              </p:cNvPr>
              <p:cNvSpPr txBox="1"/>
              <p:nvPr/>
            </p:nvSpPr>
            <p:spPr>
              <a:xfrm>
                <a:off x="5113176" y="5506435"/>
                <a:ext cx="3267344" cy="1219886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Diffusion effects (limitations) due to increase in pore volume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apparent at later stage of discharge.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27E1B-82FE-DE47-1CCC-85F1F3D4F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176" y="5506435"/>
                <a:ext cx="3267344" cy="1219886"/>
              </a:xfrm>
              <a:prstGeom prst="rect">
                <a:avLst/>
              </a:prstGeom>
              <a:blipFill>
                <a:blip r:embed="rId6"/>
                <a:stretch>
                  <a:fillRect l="-1487" t="-1980" b="-6436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3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4563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GITT &amp; NON-CONSTANT CURRENT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0699"/>
            <a:ext cx="1313895" cy="3773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24/26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6B37DF-1EEE-7636-5817-F214132EA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40" y="1667862"/>
            <a:ext cx="5551029" cy="3522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819A3B-AB83-656F-4D40-F9239EE030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16" y="596050"/>
            <a:ext cx="4086536" cy="3033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051A73-26EA-A6B1-8CFA-B3EE685675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15" y="3629608"/>
            <a:ext cx="4086535" cy="305033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B5E448-6738-E0A7-E675-9A5FA2FC5597}"/>
              </a:ext>
            </a:extLst>
          </p:cNvPr>
          <p:cNvCxnSpPr>
            <a:stCxn id="15" idx="1"/>
            <a:endCxn id="3" idx="3"/>
          </p:cNvCxnSpPr>
          <p:nvPr/>
        </p:nvCxnSpPr>
        <p:spPr>
          <a:xfrm flipH="1" flipV="1">
            <a:off x="5563352" y="2112829"/>
            <a:ext cx="425688" cy="131617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4DE564-358C-9F4E-6329-C0804857D89C}"/>
              </a:ext>
            </a:extLst>
          </p:cNvPr>
          <p:cNvCxnSpPr>
            <a:stCxn id="15" idx="1"/>
            <a:endCxn id="4" idx="3"/>
          </p:cNvCxnSpPr>
          <p:nvPr/>
        </p:nvCxnSpPr>
        <p:spPr>
          <a:xfrm flipH="1">
            <a:off x="5563350" y="3429000"/>
            <a:ext cx="425690" cy="172577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8DC223-CBAF-71D4-271F-F5A49065C6BE}"/>
              </a:ext>
            </a:extLst>
          </p:cNvPr>
          <p:cNvSpPr txBox="1"/>
          <p:nvPr/>
        </p:nvSpPr>
        <p:spPr>
          <a:xfrm>
            <a:off x="6096000" y="5411755"/>
            <a:ext cx="5156718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Relatively small errors.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 of the solver in simulating varied operating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with average simulation runtime: 10mins.</a:t>
            </a:r>
          </a:p>
        </p:txBody>
      </p:sp>
    </p:spTree>
    <p:extLst>
      <p:ext uri="{BB962C8B-B14F-4D97-AF65-F5344CB8AC3E}">
        <p14:creationId xmlns:p14="http://schemas.microsoft.com/office/powerpoint/2010/main" val="394920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0" y="7882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55359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25/26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08E0BF2-5244-8764-B882-93CCCE53D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26" y="1043235"/>
            <a:ext cx="10381547" cy="52475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Kumaresan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Mikhaylik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Y, White RE. A Mathematical Model for a Lithium–Sulfur Cell.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The Electrochemical Society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2008;155(8): A576.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https://doi.org/10.1149/1.2937304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Zhang T, Marinescu M,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S, Offer GJ. Modelling transport-limited discharge capacity of lithium-sulfur cells.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Electrochimica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2016;219: 502–508.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https://doi.org/10.1016/j.electacta.2016.10.032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Ghaznavi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M, Chen P. Sensitivity analysis of a mathematical model of lithium-sulfur cells part I: Applied discharge current and cathode conductivity.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Power Sources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2014;257: 394–401.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https://doi.org/10.1016/j.jpowsour.2013.10.135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Ghaznavi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M, Chen P. Analysis of a Mathematical Model of Lithium-Sulfur Cells Part III: Electrochemical Reaction Kinetics, Transport Properties and Charging.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Electrochimica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2014;137: 575–585.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https://doi.org/10.1016/j.electacta.2014.06.033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D. Sugunan.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FUSE_Li-S_Battery_Modelling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2023 [Accessed 24th March 2024]. Available from: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https://github.com/Dharshannan/FUSE_Li-S_Battery_Modelling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9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13214"/>
            <a:ext cx="11187403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THANK YOU FOR LISTENING &amp; WELCOME ANY QUESTIONS 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41155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26/26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91771-EF70-F931-47EC-E6565EB57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34" y="1438777"/>
            <a:ext cx="4477139" cy="4477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ACCAD-0A9C-2D50-D90B-A93A39B5AEAD}"/>
              </a:ext>
            </a:extLst>
          </p:cNvPr>
          <p:cNvSpPr txBox="1"/>
          <p:nvPr/>
        </p:nvSpPr>
        <p:spPr>
          <a:xfrm>
            <a:off x="720401" y="1438777"/>
            <a:ext cx="2752531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SCAN TO ACCESS GITHUB REPOSITORY CONTAINING PYTHON SCRIPTS:</a:t>
            </a:r>
          </a:p>
        </p:txBody>
      </p:sp>
    </p:spTree>
    <p:extLst>
      <p:ext uri="{BB962C8B-B14F-4D97-AF65-F5344CB8AC3E}">
        <p14:creationId xmlns:p14="http://schemas.microsoft.com/office/powerpoint/2010/main" val="32258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APPENDIX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AP1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CEB221-4E01-9319-9E96-860F04C93A6B}"/>
                  </a:ext>
                </a:extLst>
              </p:cNvPr>
              <p:cNvSpPr txBox="1"/>
              <p:nvPr/>
            </p:nvSpPr>
            <p:spPr>
              <a:xfrm>
                <a:off x="224160" y="2764642"/>
                <a:ext cx="6147786" cy="3576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2−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2−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2−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2−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2−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2−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2−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16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i="0">
                                                    <a:latin typeface="Cambria Math" panose="02040503050406030204" pitchFamily="18" charset="0"/>
                                                  </a:rPr>
                                                  <m:t>2−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2−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2−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i="0">
                                                <a:latin typeface="Cambria Math" panose="02040503050406030204" pitchFamily="18" charset="0"/>
                                              </a:rPr>
                                              <m:t>2−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CEB221-4E01-9319-9E96-860F04C93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0" y="2764642"/>
                <a:ext cx="6147786" cy="3576172"/>
              </a:xfrm>
              <a:prstGeom prst="rect">
                <a:avLst/>
              </a:prstGeom>
              <a:blipFill>
                <a:blip r:embed="rId3"/>
                <a:stretch>
                  <a:fillRect r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5988BE-C492-BEE1-F061-2FD5B96CD940}"/>
                  </a:ext>
                </a:extLst>
              </p:cNvPr>
              <p:cNvSpPr txBox="1"/>
              <p:nvPr/>
            </p:nvSpPr>
            <p:spPr>
              <a:xfrm>
                <a:off x="224160" y="1042126"/>
                <a:ext cx="6147786" cy="1574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A simple demonstration of </a:t>
                </a:r>
                <a:r>
                  <a:rPr lang="en-US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how the Jacobian matrix is formed </a:t>
                </a:r>
                <a:r>
                  <a:rPr lang="en-US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for 2 boundary points and 1 internal point with 2 variables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8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&amp; </m:t>
                    </m:r>
                    <m:sSubSup>
                      <m:sSubSup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8</m:t>
                        </m:r>
                      </m:sub>
                      <m:sup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2−</m:t>
                        </m:r>
                      </m:sup>
                    </m:sSubSup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is provided as follows. Note the variable vector is provided only for sequence visualization purposes next to the Jacobian 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&amp; (</m:t>
                    </m:r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are the boundary points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is the internal point:</a:t>
                </a:r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5988BE-C492-BEE1-F061-2FD5B96CD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0" y="1042126"/>
                <a:ext cx="6147786" cy="1574662"/>
              </a:xfrm>
              <a:prstGeom prst="rect">
                <a:avLst/>
              </a:prstGeom>
              <a:blipFill>
                <a:blip r:embed="rId4"/>
                <a:stretch>
                  <a:fillRect l="-595" t="-1163" b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39505D0-4E60-889A-DCC0-5E59C20265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901952"/>
                  </p:ext>
                </p:extLst>
              </p:nvPr>
            </p:nvGraphicFramePr>
            <p:xfrm>
              <a:off x="6596106" y="1199779"/>
              <a:ext cx="5491984" cy="406467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30270">
                      <a:extLst>
                        <a:ext uri="{9D8B030D-6E8A-4147-A177-3AD203B41FA5}">
                          <a16:colId xmlns:a16="http://schemas.microsoft.com/office/drawing/2014/main" val="2388336810"/>
                        </a:ext>
                      </a:extLst>
                    </a:gridCol>
                    <a:gridCol w="1555824">
                      <a:extLst>
                        <a:ext uri="{9D8B030D-6E8A-4147-A177-3AD203B41FA5}">
                          <a16:colId xmlns:a16="http://schemas.microsoft.com/office/drawing/2014/main" val="3480926934"/>
                        </a:ext>
                      </a:extLst>
                    </a:gridCol>
                    <a:gridCol w="2105890">
                      <a:extLst>
                        <a:ext uri="{9D8B030D-6E8A-4147-A177-3AD203B41FA5}">
                          <a16:colId xmlns:a16="http://schemas.microsoft.com/office/drawing/2014/main" val="309946562"/>
                        </a:ext>
                      </a:extLst>
                    </a:gridCol>
                  </a:tblGrid>
                  <a:tr h="28914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Residual</a:t>
                          </a:r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Explanation</a:t>
                          </a:r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Dependent Variables</a:t>
                          </a:r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7220767"/>
                      </a:ext>
                    </a:extLst>
                  </a:tr>
                  <a:tr h="6266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𝐵</m:t>
                                    </m:r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1,</m:t>
                                    </m:r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Residual for boundary condition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462420"/>
                      </a:ext>
                    </a:extLst>
                  </a:tr>
                  <a:tr h="6266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𝐵</m:t>
                                    </m:r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1,</m:t>
                                    </m:r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Residual for boundary condition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523486"/>
                      </a:ext>
                    </a:extLst>
                  </a:tr>
                  <a:tr h="6266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Residual for internal points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9055304"/>
                      </a:ext>
                    </a:extLst>
                  </a:tr>
                  <a:tr h="63190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𝐵</m:t>
                                    </m:r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2,</m:t>
                                    </m:r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Residual for boundary condition of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2−</m:t>
                                  </m:r>
                                </m:sup>
                              </m:sSubSup>
                              <m: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528965"/>
                      </a:ext>
                    </a:extLst>
                  </a:tr>
                  <a:tr h="63190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𝐵</m:t>
                                    </m:r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2,</m:t>
                                    </m:r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Residual for boundary condition of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2−</m:t>
                                  </m:r>
                                </m:sup>
                              </m:sSubSup>
                              <m: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815771"/>
                      </a:ext>
                    </a:extLst>
                  </a:tr>
                  <a:tr h="63190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Residual for internal points of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2−</m:t>
                                  </m:r>
                                </m:sup>
                              </m:sSubSup>
                            </m:oMath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8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010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39505D0-4E60-889A-DCC0-5E59C20265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901952"/>
                  </p:ext>
                </p:extLst>
              </p:nvPr>
            </p:nvGraphicFramePr>
            <p:xfrm>
              <a:off x="6596106" y="1199779"/>
              <a:ext cx="5491984" cy="406467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30270">
                      <a:extLst>
                        <a:ext uri="{9D8B030D-6E8A-4147-A177-3AD203B41FA5}">
                          <a16:colId xmlns:a16="http://schemas.microsoft.com/office/drawing/2014/main" val="2388336810"/>
                        </a:ext>
                      </a:extLst>
                    </a:gridCol>
                    <a:gridCol w="1555824">
                      <a:extLst>
                        <a:ext uri="{9D8B030D-6E8A-4147-A177-3AD203B41FA5}">
                          <a16:colId xmlns:a16="http://schemas.microsoft.com/office/drawing/2014/main" val="3480926934"/>
                        </a:ext>
                      </a:extLst>
                    </a:gridCol>
                    <a:gridCol w="2105890">
                      <a:extLst>
                        <a:ext uri="{9D8B030D-6E8A-4147-A177-3AD203B41FA5}">
                          <a16:colId xmlns:a16="http://schemas.microsoft.com/office/drawing/2014/main" val="309946562"/>
                        </a:ext>
                      </a:extLst>
                    </a:gridCol>
                  </a:tblGrid>
                  <a:tr h="28914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Residual</a:t>
                          </a:r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Explanation</a:t>
                          </a:r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1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Dependent Variables</a:t>
                          </a:r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7220767"/>
                      </a:ext>
                    </a:extLst>
                  </a:tr>
                  <a:tr h="6266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67" t="-48039" r="-201333" b="-519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969" t="-48039" r="-135938" b="-519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1739" t="-48039" r="-870" b="-5196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462420"/>
                      </a:ext>
                    </a:extLst>
                  </a:tr>
                  <a:tr h="6266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67" t="-146602" r="-201333" b="-414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969" t="-146602" r="-135938" b="-414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1739" t="-146602" r="-870" b="-414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523486"/>
                      </a:ext>
                    </a:extLst>
                  </a:tr>
                  <a:tr h="6266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67" t="-246602" r="-201333" b="-314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969" t="-246602" r="-135938" b="-314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1739" t="-246602" r="-870" b="-314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9055304"/>
                      </a:ext>
                    </a:extLst>
                  </a:tr>
                  <a:tr h="6319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67" t="-343269" r="-201333" b="-2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969" t="-343269" r="-135938" b="-2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1739" t="-343269" r="-870" b="-21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6528965"/>
                      </a:ext>
                    </a:extLst>
                  </a:tr>
                  <a:tr h="6319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67" t="-443269" r="-201333" b="-1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969" t="-443269" r="-135938" b="-1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1739" t="-443269" r="-870" b="-11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5771"/>
                      </a:ext>
                    </a:extLst>
                  </a:tr>
                  <a:tr h="6319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67" t="-543269" r="-201333" b="-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7969" t="-543269" r="-135938" b="-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1739" t="-543269" r="-870" b="-1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1063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DF56467-2660-8518-1990-4563489E44D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436311" y="5264458"/>
            <a:ext cx="2905787" cy="54153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79" y="-396221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APPENDIX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AP2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A379A-1EB2-CA7E-E830-D40182C9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5" y="570624"/>
            <a:ext cx="4175161" cy="2385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B2EFDC-F74E-0FD4-0D74-E8CC33BA6414}"/>
                  </a:ext>
                </a:extLst>
              </p:cNvPr>
              <p:cNvSpPr txBox="1"/>
              <p:nvPr/>
            </p:nvSpPr>
            <p:spPr>
              <a:xfrm>
                <a:off x="169945" y="2953800"/>
                <a:ext cx="4082460" cy="390748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0.5A Discharge Results,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=1:1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B2EFDC-F74E-0FD4-0D74-E8CC33BA6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5" y="2953800"/>
                <a:ext cx="4082460" cy="390748"/>
              </a:xfrm>
              <a:prstGeom prst="rect">
                <a:avLst/>
              </a:prstGeom>
              <a:blipFill>
                <a:blip r:embed="rId4"/>
                <a:stretch>
                  <a:fillRect l="-1190" t="-6061" b="-18182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121A421-7035-0BBF-4A83-68FC6E743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93" y="570624"/>
            <a:ext cx="4273788" cy="2383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E963D9-AE2A-A318-BF25-5ADBB0F1403F}"/>
                  </a:ext>
                </a:extLst>
              </p:cNvPr>
              <p:cNvSpPr txBox="1"/>
              <p:nvPr/>
            </p:nvSpPr>
            <p:spPr>
              <a:xfrm>
                <a:off x="4826293" y="2953800"/>
                <a:ext cx="4082460" cy="390748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0.5A Discharge Results,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=1:5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E963D9-AE2A-A318-BF25-5ADBB0F14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293" y="2953800"/>
                <a:ext cx="4082460" cy="390748"/>
              </a:xfrm>
              <a:prstGeom prst="rect">
                <a:avLst/>
              </a:prstGeom>
              <a:blipFill>
                <a:blip r:embed="rId6"/>
                <a:stretch>
                  <a:fillRect l="-1192" t="-6061" b="-18182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8D9656E-A8DF-E053-F6E2-84ED6E8CEB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5" y="3568470"/>
            <a:ext cx="4175161" cy="2297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FE7AA3-5153-2624-8803-AFA2A80B276F}"/>
                  </a:ext>
                </a:extLst>
              </p:cNvPr>
              <p:cNvSpPr txBox="1"/>
              <p:nvPr/>
            </p:nvSpPr>
            <p:spPr>
              <a:xfrm>
                <a:off x="169945" y="5870417"/>
                <a:ext cx="4082460" cy="390748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0.1A Discharge Results,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=1:1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FE7AA3-5153-2624-8803-AFA2A80B2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5" y="5870417"/>
                <a:ext cx="4082460" cy="390748"/>
              </a:xfrm>
              <a:prstGeom prst="rect">
                <a:avLst/>
              </a:prstGeom>
              <a:blipFill>
                <a:blip r:embed="rId8"/>
                <a:stretch>
                  <a:fillRect l="-1190" t="-6061" b="-18182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CCC5D18-424A-A9CA-02B1-1B63EAA95E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44" y="3457639"/>
            <a:ext cx="4175837" cy="33367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816A4-E00C-2FF1-EA02-3B3B205C91B1}"/>
              </a:ext>
            </a:extLst>
          </p:cNvPr>
          <p:cNvSpPr txBox="1"/>
          <p:nvPr/>
        </p:nvSpPr>
        <p:spPr>
          <a:xfrm>
            <a:off x="7585428" y="3848387"/>
            <a:ext cx="132332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Ghaznavia</a:t>
            </a:r>
            <a:r>
              <a:rPr lang="en-US" sz="1000" dirty="0"/>
              <a:t> &amp; Chen 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6EEB98-BE61-B122-337A-4E708FB2491A}"/>
                  </a:ext>
                </a:extLst>
              </p:cNvPr>
              <p:cNvSpPr txBox="1"/>
              <p:nvPr/>
            </p:nvSpPr>
            <p:spPr>
              <a:xfrm>
                <a:off x="9829048" y="263747"/>
                <a:ext cx="1520301" cy="902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6EEB98-BE61-B122-337A-4E708FB24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048" y="263747"/>
                <a:ext cx="1520301" cy="9024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">
                <a:extLst>
                  <a:ext uri="{FF2B5EF4-FFF2-40B4-BE49-F238E27FC236}">
                    <a16:creationId xmlns:a16="http://schemas.microsoft.com/office/drawing/2014/main" id="{78489E09-F5AB-C537-25CA-AC22616D9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9100081" y="1041023"/>
                <a:ext cx="2978236" cy="56323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At the start of discharge, the sum of normalized currents increases, unlike results by </a:t>
                </a: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Ghaznavi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and Chen [3].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This is theorized to be due to the initial dissolution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altLang="en-US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  <m:d>
                          <m:dPr>
                            <m:ctrlPr>
                              <a:rPr kumimoji="0" lang="en-US" altLang="en-US" sz="1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</m:oMath>
                </a14:m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into polysulfide anions, increasing overall charge density.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Ghaznavi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and Chen's results differ likely because they used the full </a:t>
                </a: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Kumaresan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model, accounting for precipitation of all polysulfide species.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The simplified model here only accounts for the precipitation of </a:t>
                </a:r>
                <a14:m>
                  <m:oMath xmlns:m="http://schemas.openxmlformats.org/officeDocument/2006/math">
                    <m:r>
                      <a:rPr kumimoji="0" lang="en-US" altLang="en-US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as proposed by Zhang.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Precipitation of higher-order polysulfides reduces charge density, balancing the increase from S₈(s) dissolution, which is observed in </a:t>
                </a: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Ghaznavi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and Chen's model but not in the simplified one.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The drop in normalized currents near the high-to-low plateau transition is due to initial </a:t>
                </a:r>
                <a14:m>
                  <m:oMath xmlns:m="http://schemas.openxmlformats.org/officeDocument/2006/math">
                    <m:r>
                      <a:rPr kumimoji="0" lang="en-US" altLang="en-US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1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kumimoji="0" lang="en-US" altLang="en-US" sz="12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2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</m:oMath>
                </a14:m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precipitation acting as a ‘sink’.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The sum of the currents stabilizes and reaches unity as the precipitation/dissolution reactions reach equilibrium in the low plateau region. </a:t>
                </a:r>
              </a:p>
            </p:txBody>
          </p:sp>
        </mc:Choice>
        <mc:Fallback xmlns="">
          <p:sp>
            <p:nvSpPr>
              <p:cNvPr id="23" name="Rectangle 2">
                <a:extLst>
                  <a:ext uri="{FF2B5EF4-FFF2-40B4-BE49-F238E27FC236}">
                    <a16:creationId xmlns:a16="http://schemas.microsoft.com/office/drawing/2014/main" id="{78489E09-F5AB-C537-25CA-AC22616D9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9100081" y="1041023"/>
                <a:ext cx="2978236" cy="5632311"/>
              </a:xfrm>
              <a:prstGeom prst="rect">
                <a:avLst/>
              </a:prstGeom>
              <a:blipFill>
                <a:blip r:embed="rId11"/>
                <a:stretch>
                  <a:fillRect r="-820" b="-7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1B74B67-BDEE-9133-747B-CE0B846BA0CE}"/>
              </a:ext>
            </a:extLst>
          </p:cNvPr>
          <p:cNvSpPr txBox="1"/>
          <p:nvPr/>
        </p:nvSpPr>
        <p:spPr>
          <a:xfrm>
            <a:off x="9147705" y="1282900"/>
            <a:ext cx="2978236" cy="537719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6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90857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APPENDIX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1" y="6488668"/>
            <a:ext cx="118073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AP3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FD9CE-3371-5B54-F349-59C164461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4" y="1667862"/>
            <a:ext cx="4979833" cy="3522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8DB7B-DC14-F801-F132-E0E2E2F71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68" y="1974690"/>
            <a:ext cx="2819018" cy="191617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CB958D-C85E-9A7E-3F3A-BD89CBF2DCA5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3306752" y="4292082"/>
            <a:ext cx="901354" cy="1203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27E1B-82FE-DE47-1CCC-85F1F3D4F089}"/>
                  </a:ext>
                </a:extLst>
              </p:cNvPr>
              <p:cNvSpPr txBox="1"/>
              <p:nvPr/>
            </p:nvSpPr>
            <p:spPr>
              <a:xfrm>
                <a:off x="1890582" y="5495731"/>
                <a:ext cx="2832339" cy="1219886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Diffusion limitations due to increase in pore volume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apparent at later stage of discharge.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27E1B-82FE-DE47-1CCC-85F1F3D4F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582" y="5495731"/>
                <a:ext cx="2832339" cy="1219886"/>
              </a:xfrm>
              <a:prstGeom prst="rect">
                <a:avLst/>
              </a:prstGeom>
              <a:blipFill>
                <a:blip r:embed="rId5"/>
                <a:stretch>
                  <a:fillRect l="-1499" t="-2475" r="-857" b="-6436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63AF920-B91E-E977-C80D-5253490EB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10" y="175748"/>
            <a:ext cx="3893050" cy="2089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03DA36-C37C-04B3-EB5C-91279C563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10" y="2431836"/>
            <a:ext cx="3895078" cy="1994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81F9C2-B794-A863-FBCE-E17556EC7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10" y="4592503"/>
            <a:ext cx="3899187" cy="19943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480BFA-48FD-1B30-0C68-1FB1E34CCF28}"/>
              </a:ext>
            </a:extLst>
          </p:cNvPr>
          <p:cNvCxnSpPr>
            <a:stCxn id="11" idx="3"/>
            <a:endCxn id="4" idx="1"/>
          </p:cNvCxnSpPr>
          <p:nvPr/>
        </p:nvCxnSpPr>
        <p:spPr>
          <a:xfrm flipV="1">
            <a:off x="5702757" y="1220622"/>
            <a:ext cx="558953" cy="220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CAC65-894D-D68C-64FB-85A0FBAB9EA7}"/>
              </a:ext>
            </a:extLst>
          </p:cNvPr>
          <p:cNvCxnSpPr>
            <a:stCxn id="11" idx="3"/>
            <a:endCxn id="6" idx="1"/>
          </p:cNvCxnSpPr>
          <p:nvPr/>
        </p:nvCxnSpPr>
        <p:spPr>
          <a:xfrm>
            <a:off x="5702757" y="3429000"/>
            <a:ext cx="558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D37B11-C2A3-E296-35F1-CAC0E82E7F91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702757" y="3429000"/>
            <a:ext cx="558953" cy="216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A4686A-DA09-656A-8EA7-00A18D853918}"/>
                  </a:ext>
                </a:extLst>
              </p:cNvPr>
              <p:cNvSpPr txBox="1"/>
              <p:nvPr/>
            </p:nvSpPr>
            <p:spPr>
              <a:xfrm>
                <a:off x="10259954" y="2542058"/>
                <a:ext cx="1704513" cy="177388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Reduction of active material in the cathode, due to precipitation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A4686A-DA09-656A-8EA7-00A18D853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954" y="2542058"/>
                <a:ext cx="1704513" cy="1773884"/>
              </a:xfrm>
              <a:prstGeom prst="rect">
                <a:avLst/>
              </a:prstGeom>
              <a:blipFill>
                <a:blip r:embed="rId9"/>
                <a:stretch>
                  <a:fillRect l="-2482" t="-1365" r="-355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67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47453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4/26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60BC07-78BF-9857-FF15-648D8DB4F2CF}"/>
              </a:ext>
            </a:extLst>
          </p:cNvPr>
          <p:cNvSpPr txBox="1">
            <a:spLocks/>
          </p:cNvSpPr>
          <p:nvPr/>
        </p:nvSpPr>
        <p:spPr>
          <a:xfrm>
            <a:off x="0" y="900863"/>
            <a:ext cx="8210939" cy="852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1D Li-S MODEL COMPUTATIONAL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F3050-E6FA-0C3A-B4DA-7F51DBFF8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753058"/>
            <a:ext cx="9144615" cy="421722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891B66DB-F9F3-84D1-7C25-06A60227EA57}"/>
                  </a:ext>
                </a:extLst>
              </p:cNvPr>
              <p:cNvSpPr txBox="1"/>
              <p:nvPr/>
            </p:nvSpPr>
            <p:spPr>
              <a:xfrm>
                <a:off x="1154210" y="2317811"/>
                <a:ext cx="1141121" cy="6043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5B9BD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5B9BD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5B9BD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600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600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600" i="1" kern="1200">
                          <a:solidFill>
                            <a:srgbClr val="5B9BD5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891B66DB-F9F3-84D1-7C25-06A60227E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10" y="2317811"/>
                <a:ext cx="1141121" cy="604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4203AFC-98D1-60A0-4442-CE3FE56CCD0A}"/>
                  </a:ext>
                </a:extLst>
              </p:cNvPr>
              <p:cNvSpPr txBox="1"/>
              <p:nvPr/>
            </p:nvSpPr>
            <p:spPr>
              <a:xfrm>
                <a:off x="6049889" y="2415601"/>
                <a:ext cx="1914802" cy="40881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𝑠𝑒𝑝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5B9BD5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𝑐𝑎𝑡h</m:t>
                          </m:r>
                        </m:sub>
                      </m:sSub>
                    </m:oMath>
                  </m:oMathPara>
                </a14:m>
                <a:endPara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4203AFC-98D1-60A0-4442-CE3FE56CC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889" y="2415601"/>
                <a:ext cx="1914802" cy="4088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1E361DF3-947E-ED61-904C-6E0F89C5D0C6}"/>
                  </a:ext>
                </a:extLst>
              </p:cNvPr>
              <p:cNvSpPr txBox="1"/>
              <p:nvPr/>
            </p:nvSpPr>
            <p:spPr>
              <a:xfrm>
                <a:off x="7666983" y="5192570"/>
                <a:ext cx="1159776" cy="62248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kern="1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600" i="1" kern="1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600" i="1" kern="1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600" i="1" kern="1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1E361DF3-947E-ED61-904C-6E0F89C5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983" y="5192570"/>
                <a:ext cx="1159776" cy="6224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5">
            <a:extLst>
              <a:ext uri="{FF2B5EF4-FFF2-40B4-BE49-F238E27FC236}">
                <a16:creationId xmlns:a16="http://schemas.microsoft.com/office/drawing/2014/main" id="{DAC8B122-A02C-8A9C-18D2-67C464BF7EED}"/>
              </a:ext>
            </a:extLst>
          </p:cNvPr>
          <p:cNvSpPr txBox="1"/>
          <p:nvPr/>
        </p:nvSpPr>
        <p:spPr>
          <a:xfrm>
            <a:off x="440832" y="1834809"/>
            <a:ext cx="2395674" cy="319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Li-S 1D Model Grid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E1CEB-8A68-CDBA-E64D-F4E432237EA7}"/>
              </a:ext>
            </a:extLst>
          </p:cNvPr>
          <p:cNvSpPr txBox="1"/>
          <p:nvPr/>
        </p:nvSpPr>
        <p:spPr>
          <a:xfrm>
            <a:off x="7666983" y="4634065"/>
            <a:ext cx="982495" cy="11063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47453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5/26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60BC07-78BF-9857-FF15-648D8DB4F2CF}"/>
              </a:ext>
            </a:extLst>
          </p:cNvPr>
          <p:cNvSpPr txBox="1">
            <a:spLocks/>
          </p:cNvSpPr>
          <p:nvPr/>
        </p:nvSpPr>
        <p:spPr>
          <a:xfrm>
            <a:off x="0" y="900863"/>
            <a:ext cx="8210939" cy="852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1D Li-S MODEL COMPUTATIONAL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F3050-E6FA-0C3A-B4DA-7F51DBFF8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753058"/>
            <a:ext cx="9144615" cy="421722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4203AFC-98D1-60A0-4442-CE3FE56CCD0A}"/>
                  </a:ext>
                </a:extLst>
              </p:cNvPr>
              <p:cNvSpPr txBox="1"/>
              <p:nvPr/>
            </p:nvSpPr>
            <p:spPr>
              <a:xfrm>
                <a:off x="6049889" y="2415601"/>
                <a:ext cx="1914802" cy="40881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𝑠𝑒𝑝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5B9BD5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200">
                              <a:solidFill>
                                <a:srgbClr val="5B9BD5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𝑐𝑎𝑡h</m:t>
                          </m:r>
                        </m:sub>
                      </m:sSub>
                    </m:oMath>
                  </m:oMathPara>
                </a14:m>
                <a:endPara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4203AFC-98D1-60A0-4442-CE3FE56CC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889" y="2415601"/>
                <a:ext cx="1914802" cy="408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5">
            <a:extLst>
              <a:ext uri="{FF2B5EF4-FFF2-40B4-BE49-F238E27FC236}">
                <a16:creationId xmlns:a16="http://schemas.microsoft.com/office/drawing/2014/main" id="{DAC8B122-A02C-8A9C-18D2-67C464BF7EED}"/>
              </a:ext>
            </a:extLst>
          </p:cNvPr>
          <p:cNvSpPr txBox="1"/>
          <p:nvPr/>
        </p:nvSpPr>
        <p:spPr>
          <a:xfrm>
            <a:off x="440832" y="1834809"/>
            <a:ext cx="2395674" cy="319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Li-S 1D Model Grid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8EB50CC-22EC-2438-CB2A-28BBDE90CC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23671" y="1192742"/>
              <a:ext cx="4914900" cy="50533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914900">
                      <a:extLst>
                        <a:ext uri="{9D8B030D-6E8A-4147-A177-3AD203B41FA5}">
                          <a16:colId xmlns:a16="http://schemas.microsoft.com/office/drawing/2014/main" val="170659417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𝐿𝑖</m:t>
                                </m:r>
                                <m:r>
                                  <a:rPr lang="en-US" sz="1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sz="1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12622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d>
                                      <m:dPr>
                                        <m:ctrlPr>
                                          <a:rPr lang="en-US" sz="16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f>
                                  <m:f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077228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bSup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22199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bSup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f>
                                  <m:f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01904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bSup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sSubSup>
                                  <m:sSub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8030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bSup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sSup>
                                  <m:sSup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41058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8EB50CC-22EC-2438-CB2A-28BBDE90CC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23671" y="1192742"/>
              <a:ext cx="4914900" cy="50533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914900">
                      <a:extLst>
                        <a:ext uri="{9D8B030D-6E8A-4147-A177-3AD203B41FA5}">
                          <a16:colId xmlns:a16="http://schemas.microsoft.com/office/drawing/2014/main" val="1706594174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b="-9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262286"/>
                      </a:ext>
                    </a:extLst>
                  </a:tr>
                  <a:tr h="9131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333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722862"/>
                      </a:ext>
                    </a:extLst>
                  </a:tr>
                  <a:tr h="9131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5333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199866"/>
                      </a:ext>
                    </a:extLst>
                  </a:tr>
                  <a:tr h="9131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5333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190419"/>
                      </a:ext>
                    </a:extLst>
                  </a:tr>
                  <a:tr h="9131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5333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9803071"/>
                      </a:ext>
                    </a:extLst>
                  </a:tr>
                  <a:tr h="9131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10585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AD95976-9C75-7082-7160-86D954749F12}"/>
              </a:ext>
            </a:extLst>
          </p:cNvPr>
          <p:cNvSpPr txBox="1"/>
          <p:nvPr/>
        </p:nvSpPr>
        <p:spPr>
          <a:xfrm>
            <a:off x="933061" y="3339513"/>
            <a:ext cx="1782656" cy="1559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A11CC7-76E9-4B89-7FA3-49AC50940CF1}"/>
              </a:ext>
            </a:extLst>
          </p:cNvPr>
          <p:cNvSpPr txBox="1"/>
          <p:nvPr/>
        </p:nvSpPr>
        <p:spPr>
          <a:xfrm>
            <a:off x="440832" y="4898571"/>
            <a:ext cx="1425290" cy="7464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39E623-1A0A-4A4B-6E6F-1D81713EB263}"/>
              </a:ext>
            </a:extLst>
          </p:cNvPr>
          <p:cNvSpPr txBox="1"/>
          <p:nvPr/>
        </p:nvSpPr>
        <p:spPr>
          <a:xfrm>
            <a:off x="3170689" y="1832284"/>
            <a:ext cx="5294173" cy="11420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E41F2-61C4-379C-7A66-D0B846539AD2}"/>
              </a:ext>
            </a:extLst>
          </p:cNvPr>
          <p:cNvSpPr txBox="1"/>
          <p:nvPr/>
        </p:nvSpPr>
        <p:spPr>
          <a:xfrm>
            <a:off x="6941976" y="3069771"/>
            <a:ext cx="2331290" cy="21227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64DA71-4046-D55C-BE9F-F9FA178474EF}"/>
              </a:ext>
            </a:extLst>
          </p:cNvPr>
          <p:cNvSpPr txBox="1"/>
          <p:nvPr/>
        </p:nvSpPr>
        <p:spPr>
          <a:xfrm>
            <a:off x="7688424" y="5271796"/>
            <a:ext cx="1184988" cy="5971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7DCA89-9E2D-24EA-0A26-BBE264BC256B}"/>
              </a:ext>
            </a:extLst>
          </p:cNvPr>
          <p:cNvSpPr txBox="1"/>
          <p:nvPr/>
        </p:nvSpPr>
        <p:spPr>
          <a:xfrm>
            <a:off x="10097349" y="1105845"/>
            <a:ext cx="1567543" cy="728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186E6E-88A4-9217-BE3D-7E8B5B3381D3}"/>
              </a:ext>
            </a:extLst>
          </p:cNvPr>
          <p:cNvSpPr txBox="1"/>
          <p:nvPr/>
        </p:nvSpPr>
        <p:spPr>
          <a:xfrm>
            <a:off x="9778482" y="1994338"/>
            <a:ext cx="2174032" cy="4494330"/>
          </a:xfrm>
          <a:prstGeom prst="rect">
            <a:avLst/>
          </a:prstGeom>
          <a:noFill/>
          <a:ln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C3DBD4-D37D-4C9A-B17F-790F115C8772}"/>
              </a:ext>
            </a:extLst>
          </p:cNvPr>
          <p:cNvSpPr txBox="1"/>
          <p:nvPr/>
        </p:nvSpPr>
        <p:spPr>
          <a:xfrm>
            <a:off x="1189735" y="2881742"/>
            <a:ext cx="1348263" cy="408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D6E85-322C-69E5-67DB-4762CA1C7A81}"/>
              </a:ext>
            </a:extLst>
          </p:cNvPr>
          <p:cNvSpPr txBox="1"/>
          <p:nvPr/>
        </p:nvSpPr>
        <p:spPr>
          <a:xfrm>
            <a:off x="5400705" y="3719407"/>
            <a:ext cx="916968" cy="677492"/>
          </a:xfrm>
          <a:prstGeom prst="rect">
            <a:avLst/>
          </a:prstGeom>
          <a:noFill/>
          <a:ln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A95955-1E9A-CF2E-4A2A-8619CF038A0D}"/>
              </a:ext>
            </a:extLst>
          </p:cNvPr>
          <p:cNvCxnSpPr>
            <a:stCxn id="29" idx="3"/>
            <a:endCxn id="27" idx="1"/>
          </p:cNvCxnSpPr>
          <p:nvPr/>
        </p:nvCxnSpPr>
        <p:spPr>
          <a:xfrm flipV="1">
            <a:off x="2537998" y="1470327"/>
            <a:ext cx="7559351" cy="1615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FF1B7-8B39-9D1B-2D18-F5FA353905FE}"/>
              </a:ext>
            </a:extLst>
          </p:cNvPr>
          <p:cNvCxnSpPr>
            <a:stCxn id="30" idx="3"/>
            <a:endCxn id="28" idx="1"/>
          </p:cNvCxnSpPr>
          <p:nvPr/>
        </p:nvCxnSpPr>
        <p:spPr>
          <a:xfrm>
            <a:off x="6317673" y="4058153"/>
            <a:ext cx="3460809" cy="183350"/>
          </a:xfrm>
          <a:prstGeom prst="straightConnector1">
            <a:avLst/>
          </a:prstGeom>
          <a:ln>
            <a:solidFill>
              <a:srgbClr val="E2A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447453" cy="979714"/>
          </a:xfrm>
        </p:spPr>
        <p:txBody>
          <a:bodyPr>
            <a:normAutofit/>
          </a:bodyPr>
          <a:lstStyle/>
          <a:p>
            <a:r>
              <a:rPr lang="en-US" sz="2800" b="1" dirty="0"/>
              <a:t>1D Li-S MODEL FORMULATION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6/26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379671-FAF2-F84C-1D16-9658A6026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353661"/>
                  </p:ext>
                </p:extLst>
              </p:nvPr>
            </p:nvGraphicFramePr>
            <p:xfrm>
              <a:off x="0" y="1210050"/>
              <a:ext cx="5954485" cy="4589465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24403">
                      <a:extLst>
                        <a:ext uri="{9D8B030D-6E8A-4147-A177-3AD203B41FA5}">
                          <a16:colId xmlns:a16="http://schemas.microsoft.com/office/drawing/2014/main" val="2677738498"/>
                        </a:ext>
                      </a:extLst>
                    </a:gridCol>
                    <a:gridCol w="5110493">
                      <a:extLst>
                        <a:ext uri="{9D8B030D-6E8A-4147-A177-3AD203B41FA5}">
                          <a16:colId xmlns:a16="http://schemas.microsoft.com/office/drawing/2014/main" val="2694828129"/>
                        </a:ext>
                      </a:extLst>
                    </a:gridCol>
                    <a:gridCol w="619589">
                      <a:extLst>
                        <a:ext uri="{9D8B030D-6E8A-4147-A177-3AD203B41FA5}">
                          <a16:colId xmlns:a16="http://schemas.microsoft.com/office/drawing/2014/main" val="3592740841"/>
                        </a:ext>
                      </a:extLst>
                    </a:gridCol>
                  </a:tblGrid>
                  <a:tr h="38868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437068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𝑅𝑇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,</m:t>
                                </m:r>
                              </m:oMath>
                            </m:oMathPara>
                          </a14:m>
                          <a:endPara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𝑒𝑓𝑓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(2)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91593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den>
                                    </m:f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,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𝑖𝑛𝑖𝑡𝑖𝑎𝑙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(3)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35547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(4)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81179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∏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𝑠𝑝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(5)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18732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379671-FAF2-F84C-1D16-9658A6026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353661"/>
                  </p:ext>
                </p:extLst>
              </p:nvPr>
            </p:nvGraphicFramePr>
            <p:xfrm>
              <a:off x="0" y="1210050"/>
              <a:ext cx="5954485" cy="4589465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24403">
                      <a:extLst>
                        <a:ext uri="{9D8B030D-6E8A-4147-A177-3AD203B41FA5}">
                          <a16:colId xmlns:a16="http://schemas.microsoft.com/office/drawing/2014/main" val="2677738498"/>
                        </a:ext>
                      </a:extLst>
                    </a:gridCol>
                    <a:gridCol w="5110493">
                      <a:extLst>
                        <a:ext uri="{9D8B030D-6E8A-4147-A177-3AD203B41FA5}">
                          <a16:colId xmlns:a16="http://schemas.microsoft.com/office/drawing/2014/main" val="2694828129"/>
                        </a:ext>
                      </a:extLst>
                    </a:gridCol>
                    <a:gridCol w="619589">
                      <a:extLst>
                        <a:ext uri="{9D8B030D-6E8A-4147-A177-3AD203B41FA5}">
                          <a16:colId xmlns:a16="http://schemas.microsoft.com/office/drawing/2014/main" val="3592740841"/>
                        </a:ext>
                      </a:extLst>
                    </a:gridCol>
                  </a:tblGrid>
                  <a:tr h="62376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15" t="-4902" r="-12172" b="-63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43706866"/>
                      </a:ext>
                    </a:extLst>
                  </a:tr>
                  <a:tr h="15241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15" t="-42629" r="-12172" b="-1597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(2)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91593421"/>
                      </a:ext>
                    </a:extLst>
                  </a:tr>
                  <a:tr h="8635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15" t="-252113" r="-12172" b="-18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(3)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3554710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15" t="-403226" r="-12172" b="-108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(4)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8117990"/>
                      </a:ext>
                    </a:extLst>
                  </a:tr>
                  <a:tr h="820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15" t="-462222" r="-12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(5)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18732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422F8B-C46D-53C9-0BD5-456810AB01D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54485" y="1076680"/>
              <a:ext cx="6244043" cy="5314951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375757961"/>
                        </a:ext>
                      </a:extLst>
                    </a:gridCol>
                    <a:gridCol w="5469369">
                      <a:extLst>
                        <a:ext uri="{9D8B030D-6E8A-4147-A177-3AD203B41FA5}">
                          <a16:colId xmlns:a16="http://schemas.microsoft.com/office/drawing/2014/main" val="3149338827"/>
                        </a:ext>
                      </a:extLst>
                    </a:gridCol>
                    <a:gridCol w="566394">
                      <a:extLst>
                        <a:ext uri="{9D8B030D-6E8A-4147-A177-3AD203B41FA5}">
                          <a16:colId xmlns:a16="http://schemas.microsoft.com/office/drawing/2014/main" val="31961527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, 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𝜕𝜖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(6)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49570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∏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𝑟𝑒𝑓</m:t>
                                                        </m:r>
                                                      </m:sub>
                                                    </m:sSub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0.5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𝐹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𝑅𝑇</m:t>
                                                    </m:r>
                                                  </m:den>
                                                </m:f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𝜂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nary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nary>
                                      <m:naryPr>
                                        <m:chr m:val="∏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𝑟𝑒𝑓</m:t>
                                                        </m:r>
                                                      </m:sub>
                                                    </m:sSub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0.5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𝐹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𝑅𝑇</m:t>
                                                    </m:r>
                                                  </m:den>
                                                </m:f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𝜂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(7)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20005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(8)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3400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,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(9)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31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(10)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8754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𝑅𝑇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𝑟𝑒𝑓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p>
                                                  <m:sSup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(11)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435452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422F8B-C46D-53C9-0BD5-456810AB01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2739747"/>
                  </p:ext>
                </p:extLst>
              </p:nvPr>
            </p:nvGraphicFramePr>
            <p:xfrm>
              <a:off x="5954485" y="1076680"/>
              <a:ext cx="6244043" cy="5314951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375757961"/>
                        </a:ext>
                      </a:extLst>
                    </a:gridCol>
                    <a:gridCol w="5469369">
                      <a:extLst>
                        <a:ext uri="{9D8B030D-6E8A-4147-A177-3AD203B41FA5}">
                          <a16:colId xmlns:a16="http://schemas.microsoft.com/office/drawing/2014/main" val="3149338827"/>
                        </a:ext>
                      </a:extLst>
                    </a:gridCol>
                    <a:gridCol w="566394">
                      <a:extLst>
                        <a:ext uri="{9D8B030D-6E8A-4147-A177-3AD203B41FA5}">
                          <a16:colId xmlns:a16="http://schemas.microsoft.com/office/drawing/2014/main" val="3196152752"/>
                        </a:ext>
                      </a:extLst>
                    </a:gridCol>
                  </a:tblGrid>
                  <a:tr h="7571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4032" r="-10345" b="-604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(6)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4957090"/>
                      </a:ext>
                    </a:extLst>
                  </a:tr>
                  <a:tr h="18501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42434" r="-10345" b="-1463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(7)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2000525"/>
                      </a:ext>
                    </a:extLst>
                  </a:tr>
                  <a:tr h="7571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346400" r="-10345" b="-25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(8)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3400725"/>
                      </a:ext>
                    </a:extLst>
                  </a:tr>
                  <a:tr h="788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432558" r="-10345" b="-148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(9)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31998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1073438" r="-10345" b="-1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(10)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8754727"/>
                      </a:ext>
                    </a:extLst>
                  </a:tr>
                  <a:tr h="7745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591339" r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(11)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435452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399F96-33E9-5549-B23A-A34272EB1C5C}"/>
                  </a:ext>
                </a:extLst>
              </p:cNvPr>
              <p:cNvSpPr txBox="1"/>
              <p:nvPr/>
            </p:nvSpPr>
            <p:spPr>
              <a:xfrm>
                <a:off x="2878493" y="5868242"/>
                <a:ext cx="1936103" cy="781945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NOTE:</a:t>
                </a:r>
                <a:endParaRPr lang="en-US" dirty="0"/>
              </a:p>
              <a:p>
                <a:r>
                  <a:rPr lang="en-US" dirty="0"/>
                  <a:t>1D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(∗)=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399F96-33E9-5549-B23A-A34272EB1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493" y="5868242"/>
                <a:ext cx="1936103" cy="781945"/>
              </a:xfrm>
              <a:prstGeom prst="rect">
                <a:avLst/>
              </a:prstGeom>
              <a:blipFill>
                <a:blip r:embed="rId4"/>
                <a:stretch>
                  <a:fillRect l="-2188" t="-3846" b="-3846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18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447453" cy="979714"/>
          </a:xfrm>
        </p:spPr>
        <p:txBody>
          <a:bodyPr>
            <a:normAutofit/>
          </a:bodyPr>
          <a:lstStyle/>
          <a:p>
            <a:r>
              <a:rPr lang="en-US" sz="2800" b="1" dirty="0"/>
              <a:t>1D Li-S MODEL FORMULATION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6/26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379671-FAF2-F84C-1D16-9658A6026F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210050"/>
              <a:ext cx="5954485" cy="4589465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24403">
                      <a:extLst>
                        <a:ext uri="{9D8B030D-6E8A-4147-A177-3AD203B41FA5}">
                          <a16:colId xmlns:a16="http://schemas.microsoft.com/office/drawing/2014/main" val="2677738498"/>
                        </a:ext>
                      </a:extLst>
                    </a:gridCol>
                    <a:gridCol w="5110493">
                      <a:extLst>
                        <a:ext uri="{9D8B030D-6E8A-4147-A177-3AD203B41FA5}">
                          <a16:colId xmlns:a16="http://schemas.microsoft.com/office/drawing/2014/main" val="2694828129"/>
                        </a:ext>
                      </a:extLst>
                    </a:gridCol>
                    <a:gridCol w="619589">
                      <a:extLst>
                        <a:ext uri="{9D8B030D-6E8A-4147-A177-3AD203B41FA5}">
                          <a16:colId xmlns:a16="http://schemas.microsoft.com/office/drawing/2014/main" val="3592740841"/>
                        </a:ext>
                      </a:extLst>
                    </a:gridCol>
                  </a:tblGrid>
                  <a:tr h="38868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437068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𝑅𝑇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,</m:t>
                                </m:r>
                              </m:oMath>
                            </m:oMathPara>
                          </a14:m>
                          <a:endPara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𝑒𝑓𝑓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(2)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91593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den>
                                    </m:f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,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𝑖𝑛𝑖𝑡𝑖𝑎𝑙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(3)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35547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(4)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81179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∏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𝑠𝑝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(5)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18732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379671-FAF2-F84C-1D16-9658A6026F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210050"/>
              <a:ext cx="5954485" cy="4589465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24403">
                      <a:extLst>
                        <a:ext uri="{9D8B030D-6E8A-4147-A177-3AD203B41FA5}">
                          <a16:colId xmlns:a16="http://schemas.microsoft.com/office/drawing/2014/main" val="2677738498"/>
                        </a:ext>
                      </a:extLst>
                    </a:gridCol>
                    <a:gridCol w="5110493">
                      <a:extLst>
                        <a:ext uri="{9D8B030D-6E8A-4147-A177-3AD203B41FA5}">
                          <a16:colId xmlns:a16="http://schemas.microsoft.com/office/drawing/2014/main" val="2694828129"/>
                        </a:ext>
                      </a:extLst>
                    </a:gridCol>
                    <a:gridCol w="619589">
                      <a:extLst>
                        <a:ext uri="{9D8B030D-6E8A-4147-A177-3AD203B41FA5}">
                          <a16:colId xmlns:a16="http://schemas.microsoft.com/office/drawing/2014/main" val="3592740841"/>
                        </a:ext>
                      </a:extLst>
                    </a:gridCol>
                  </a:tblGrid>
                  <a:tr h="62376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15" t="-4902" r="-12172" b="-63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43706866"/>
                      </a:ext>
                    </a:extLst>
                  </a:tr>
                  <a:tr h="15241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15" t="-42629" r="-12172" b="-1597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(2)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91593421"/>
                      </a:ext>
                    </a:extLst>
                  </a:tr>
                  <a:tr h="8635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15" t="-252113" r="-12172" b="-18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(3)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3554710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15" t="-403226" r="-12172" b="-108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(4)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8117990"/>
                      </a:ext>
                    </a:extLst>
                  </a:tr>
                  <a:tr h="820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15" t="-462222" r="-12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(5)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18732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422F8B-C46D-53C9-0BD5-456810AB01D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54485" y="1076680"/>
              <a:ext cx="6244043" cy="5314951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375757961"/>
                        </a:ext>
                      </a:extLst>
                    </a:gridCol>
                    <a:gridCol w="5469369">
                      <a:extLst>
                        <a:ext uri="{9D8B030D-6E8A-4147-A177-3AD203B41FA5}">
                          <a16:colId xmlns:a16="http://schemas.microsoft.com/office/drawing/2014/main" val="3149338827"/>
                        </a:ext>
                      </a:extLst>
                    </a:gridCol>
                    <a:gridCol w="566394">
                      <a:extLst>
                        <a:ext uri="{9D8B030D-6E8A-4147-A177-3AD203B41FA5}">
                          <a16:colId xmlns:a16="http://schemas.microsoft.com/office/drawing/2014/main" val="31961527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, 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𝜕𝜖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(6)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49570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∏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𝑟𝑒𝑓</m:t>
                                                        </m:r>
                                                      </m:sub>
                                                    </m:sSub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0.5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𝐹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𝑅𝑇</m:t>
                                                    </m:r>
                                                  </m:den>
                                                </m:f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𝜂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nary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nary>
                                      <m:naryPr>
                                        <m:chr m:val="∏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𝑟𝑒𝑓</m:t>
                                                        </m:r>
                                                      </m:sub>
                                                    </m:sSub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0.5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𝐹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𝑅𝑇</m:t>
                                                    </m:r>
                                                  </m:den>
                                                </m:f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𝜂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(7)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20005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(8)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3400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,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(9)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31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(10)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8754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𝑅𝑇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𝑟𝑒𝑓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p>
                                                  <m:sSup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(11)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435452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422F8B-C46D-53C9-0BD5-456810AB01D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54485" y="1076680"/>
              <a:ext cx="6244043" cy="5314951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375757961"/>
                        </a:ext>
                      </a:extLst>
                    </a:gridCol>
                    <a:gridCol w="5469369">
                      <a:extLst>
                        <a:ext uri="{9D8B030D-6E8A-4147-A177-3AD203B41FA5}">
                          <a16:colId xmlns:a16="http://schemas.microsoft.com/office/drawing/2014/main" val="3149338827"/>
                        </a:ext>
                      </a:extLst>
                    </a:gridCol>
                    <a:gridCol w="566394">
                      <a:extLst>
                        <a:ext uri="{9D8B030D-6E8A-4147-A177-3AD203B41FA5}">
                          <a16:colId xmlns:a16="http://schemas.microsoft.com/office/drawing/2014/main" val="3196152752"/>
                        </a:ext>
                      </a:extLst>
                    </a:gridCol>
                  </a:tblGrid>
                  <a:tr h="7571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4032" r="-10345" b="-604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(6)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4957090"/>
                      </a:ext>
                    </a:extLst>
                  </a:tr>
                  <a:tr h="18501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42434" r="-10345" b="-1463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(7)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2000525"/>
                      </a:ext>
                    </a:extLst>
                  </a:tr>
                  <a:tr h="7571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346400" r="-10345" b="-25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(8)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3400725"/>
                      </a:ext>
                    </a:extLst>
                  </a:tr>
                  <a:tr h="788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432558" r="-10345" b="-148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(9)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31998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1073438" r="-10345" b="-1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(10)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8754727"/>
                      </a:ext>
                    </a:extLst>
                  </a:tr>
                  <a:tr h="7745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2" t="-591339" r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(11)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435452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825E55-F216-8A99-2CB1-100C8CA13832}"/>
                  </a:ext>
                </a:extLst>
              </p:cNvPr>
              <p:cNvSpPr txBox="1"/>
              <p:nvPr/>
            </p:nvSpPr>
            <p:spPr>
              <a:xfrm>
                <a:off x="1077686" y="5948397"/>
                <a:ext cx="4446036" cy="39138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𝐿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8,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 </m:t>
                    </m:r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8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2−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6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2−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2−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2−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2−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&amp; 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825E55-F216-8A99-2CB1-100C8CA13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6" y="5948397"/>
                <a:ext cx="4446036" cy="391389"/>
              </a:xfrm>
              <a:prstGeom prst="rect">
                <a:avLst/>
              </a:prstGeom>
              <a:blipFill>
                <a:blip r:embed="rId4"/>
                <a:stretch>
                  <a:fillRect l="-274" t="-6061" b="-18182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6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447453" cy="979714"/>
          </a:xfrm>
        </p:spPr>
        <p:txBody>
          <a:bodyPr>
            <a:normAutofit/>
          </a:bodyPr>
          <a:lstStyle/>
          <a:p>
            <a:r>
              <a:rPr lang="en-US" sz="2800" b="1" dirty="0"/>
              <a:t>EQUATIONS DISCRETISATION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7/26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15A40-BE4B-0971-CE18-4D402FEA421F}"/>
                  </a:ext>
                </a:extLst>
              </p:cNvPr>
              <p:cNvSpPr txBox="1"/>
              <p:nvPr/>
            </p:nvSpPr>
            <p:spPr>
              <a:xfrm>
                <a:off x="188946" y="1727851"/>
                <a:ext cx="6162868" cy="74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15A40-BE4B-0971-CE18-4D402FEA4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6" y="1727851"/>
                <a:ext cx="6162868" cy="7461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743E247-1767-1073-5AD5-4B74F75E10A2}"/>
              </a:ext>
            </a:extLst>
          </p:cNvPr>
          <p:cNvSpPr txBox="1"/>
          <p:nvPr/>
        </p:nvSpPr>
        <p:spPr>
          <a:xfrm>
            <a:off x="93307" y="1169117"/>
            <a:ext cx="635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EQUATIONS DISCRETISED VIA BACKWARDS EULER: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72705E6-28FA-AF2A-CCF3-309E4524DA18}"/>
                  </a:ext>
                </a:extLst>
              </p:cNvPr>
              <p:cNvSpPr txBox="1"/>
              <p:nvPr/>
            </p:nvSpPr>
            <p:spPr>
              <a:xfrm>
                <a:off x="4777273" y="709127"/>
                <a:ext cx="3741576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spatial &amp; temporal </a:t>
                </a:r>
                <a:r>
                  <a:rPr lang="en-US" dirty="0" err="1"/>
                  <a:t>discretisation</a:t>
                </a:r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72705E6-28FA-AF2A-CCF3-309E4524D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273" y="709127"/>
                <a:ext cx="3741576" cy="369332"/>
              </a:xfrm>
              <a:prstGeom prst="rect">
                <a:avLst/>
              </a:prstGeom>
              <a:blipFill>
                <a:blip r:embed="rId3"/>
                <a:stretch>
                  <a:fillRect t="-6349" r="-1301" b="-2222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0595-883C-1289-22DE-13B3CC99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447453" cy="979714"/>
          </a:xfrm>
        </p:spPr>
        <p:txBody>
          <a:bodyPr>
            <a:normAutofit/>
          </a:bodyPr>
          <a:lstStyle/>
          <a:p>
            <a:r>
              <a:rPr lang="en-US" sz="2800" b="1" dirty="0"/>
              <a:t>EQUATIONS DISCRETISATION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4EF09-9877-CD9E-B7FC-95B1A92250AC}"/>
              </a:ext>
            </a:extLst>
          </p:cNvPr>
          <p:cNvSpPr txBox="1"/>
          <p:nvPr/>
        </p:nvSpPr>
        <p:spPr>
          <a:xfrm>
            <a:off x="0" y="6488668"/>
            <a:ext cx="126062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7/26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15A40-BE4B-0971-CE18-4D402FEA421F}"/>
                  </a:ext>
                </a:extLst>
              </p:cNvPr>
              <p:cNvSpPr txBox="1"/>
              <p:nvPr/>
            </p:nvSpPr>
            <p:spPr>
              <a:xfrm>
                <a:off x="188946" y="1727851"/>
                <a:ext cx="6162868" cy="74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15A40-BE4B-0971-CE18-4D402FEA4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6" y="1727851"/>
                <a:ext cx="6162868" cy="7461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743E247-1767-1073-5AD5-4B74F75E10A2}"/>
              </a:ext>
            </a:extLst>
          </p:cNvPr>
          <p:cNvSpPr txBox="1"/>
          <p:nvPr/>
        </p:nvSpPr>
        <p:spPr>
          <a:xfrm>
            <a:off x="93307" y="1169117"/>
            <a:ext cx="635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EQUATIONS DISCRETISED VIA BACKWARDS EULER: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2ED2B-E494-F25C-6197-CF3B3423FDB3}"/>
              </a:ext>
            </a:extLst>
          </p:cNvPr>
          <p:cNvCxnSpPr>
            <a:stCxn id="5" idx="2"/>
          </p:cNvCxnSpPr>
          <p:nvPr/>
        </p:nvCxnSpPr>
        <p:spPr>
          <a:xfrm>
            <a:off x="3270380" y="2474017"/>
            <a:ext cx="0" cy="66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09FC9B-F234-EE67-2E47-3CEB28C1B45F}"/>
                  </a:ext>
                </a:extLst>
              </p:cNvPr>
              <p:cNvSpPr txBox="1"/>
              <p:nvPr/>
            </p:nvSpPr>
            <p:spPr>
              <a:xfrm>
                <a:off x="188946" y="3154833"/>
                <a:ext cx="6162868" cy="4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09FC9B-F234-EE67-2E47-3CEB28C1B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6" y="3154833"/>
                <a:ext cx="6162868" cy="434478"/>
              </a:xfrm>
              <a:prstGeom prst="rect">
                <a:avLst/>
              </a:prstGeom>
              <a:blipFill>
                <a:blip r:embed="rId3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91DCAB-1935-D7E3-163B-E66D00782B39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3270380" y="3589311"/>
            <a:ext cx="0" cy="637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BB0C21-A124-E071-448E-87DC5969AB8E}"/>
                  </a:ext>
                </a:extLst>
              </p:cNvPr>
              <p:cNvSpPr txBox="1"/>
              <p:nvPr/>
            </p:nvSpPr>
            <p:spPr>
              <a:xfrm>
                <a:off x="188946" y="4226590"/>
                <a:ext cx="6162868" cy="483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BB0C21-A124-E071-448E-87DC5969A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6" y="4226590"/>
                <a:ext cx="6162868" cy="483146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98ECDD9-C456-F43F-DC83-D7A1EEC19B25}"/>
              </a:ext>
            </a:extLst>
          </p:cNvPr>
          <p:cNvSpPr txBox="1"/>
          <p:nvPr/>
        </p:nvSpPr>
        <p:spPr>
          <a:xfrm>
            <a:off x="2957806" y="2595200"/>
            <a:ext cx="62514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Apply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EAEC5-99C8-81B2-119F-45CD24D5939C}"/>
              </a:ext>
            </a:extLst>
          </p:cNvPr>
          <p:cNvSpPr txBox="1"/>
          <p:nvPr/>
        </p:nvSpPr>
        <p:spPr>
          <a:xfrm>
            <a:off x="2847394" y="3705781"/>
            <a:ext cx="84597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Discrete: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488821-9453-003C-8741-A81FF274DE08}"/>
                  </a:ext>
                </a:extLst>
              </p:cNvPr>
              <p:cNvSpPr txBox="1"/>
              <p:nvPr/>
            </p:nvSpPr>
            <p:spPr>
              <a:xfrm>
                <a:off x="4777273" y="709127"/>
                <a:ext cx="3741576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spatial &amp; temporal </a:t>
                </a:r>
                <a:r>
                  <a:rPr lang="en-US" dirty="0" err="1"/>
                  <a:t>discretisation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488821-9453-003C-8741-A81FF274D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273" y="709127"/>
                <a:ext cx="3741576" cy="369332"/>
              </a:xfrm>
              <a:prstGeom prst="rect">
                <a:avLst/>
              </a:prstGeom>
              <a:blipFill>
                <a:blip r:embed="rId5"/>
                <a:stretch>
                  <a:fillRect t="-6349" r="-1301" b="-2222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89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2551</Words>
  <Application>Microsoft Office PowerPoint</Application>
  <PresentationFormat>Widescreen</PresentationFormat>
  <Paragraphs>354</Paragraphs>
  <Slides>38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Symbol</vt:lpstr>
      <vt:lpstr>Office Theme</vt:lpstr>
      <vt:lpstr>Document</vt:lpstr>
      <vt:lpstr>PowerPoint Presentation</vt:lpstr>
      <vt:lpstr>PRESENTATION CONTENTS</vt:lpstr>
      <vt:lpstr>BACKGROUND INFORMATION</vt:lpstr>
      <vt:lpstr>METHODOLOGY</vt:lpstr>
      <vt:lpstr>METHODOLOGY</vt:lpstr>
      <vt:lpstr>1D Li-S MODEL FORMULATION</vt:lpstr>
      <vt:lpstr>1D Li-S MODEL FORMULATION</vt:lpstr>
      <vt:lpstr>EQUATIONS DISCRETISATION</vt:lpstr>
      <vt:lpstr>EQUATIONS DISCRETISATION</vt:lpstr>
      <vt:lpstr>EQUATIONS DISCRETISATION</vt:lpstr>
      <vt:lpstr>EQUATIONS DISCRETISATION</vt:lpstr>
      <vt:lpstr>EQUATIONS DISCRETISATION</vt:lpstr>
      <vt:lpstr>SOLVER ALGORITHM FLOWCHART</vt:lpstr>
      <vt:lpstr>SOLVER ALGORITHM FLOWCHART</vt:lpstr>
      <vt:lpstr>SOLVER ALGORITHM FLOWCHART</vt:lpstr>
      <vt:lpstr>SOLVER ALGORITHM FLOWCHART</vt:lpstr>
      <vt:lpstr>INITIAL VALUE PROBLEM (ELECTROLYTE &amp; SOLID STATE POTENTIALS)</vt:lpstr>
      <vt:lpstr>INITIAL VALUE PROBLEM (ELECTROLYTE &amp; SOLID STATE POTENTIALS)</vt:lpstr>
      <vt:lpstr>INITIAL VALUE PROBLEM (ELECTROLYTE &amp; SOLID STATE POTENTIALS)</vt:lpstr>
      <vt:lpstr>1D Li-S MODEL WITHOUT PRECIPITATION/DISSOLUTION DYNAMICS</vt:lpstr>
      <vt:lpstr>1D Li-S MODEL WITHOUT PRECIPITATION/DISSOLUTION DYNAMICS</vt:lpstr>
      <vt:lpstr>1D Li-S MODEL WITHOUT PRECIPITATION/DISSOLUTION DYNAMICS</vt:lpstr>
      <vt:lpstr>1D Li-S MODEL WITHOUT PRECIPITATION/DISSOLUTION DYNAMICS</vt:lpstr>
      <vt:lpstr>1D Li-S MODEL WITH PRECIPITATION/DISSOLUTION DYNAMICS</vt:lpstr>
      <vt:lpstr>1D Li-S MODEL WITH PRECIPITATION/DISSOLUTION DYNAMICS</vt:lpstr>
      <vt:lpstr>1D Li-S MODEL WITH PRECIPITATION/DISSOLUTION DYNAMICS</vt:lpstr>
      <vt:lpstr>1D Li-S MODEL WITH PRECIPITATION/DISSOLUTION DYNAMICS</vt:lpstr>
      <vt:lpstr>1D Li-S MODEL WITH PRECIPITATION/DISSOLUTION DYNAMICS</vt:lpstr>
      <vt:lpstr>1D Li-S MODEL WITH PRECIPITATION/DISSOLUTION DYNAMICS</vt:lpstr>
      <vt:lpstr>CONSECUTIVE CHARGE TEST</vt:lpstr>
      <vt:lpstr>CONSECUTIVE CHARGE TEST</vt:lpstr>
      <vt:lpstr>GITT &amp; NON-CONSTANT CURRENT TESTS</vt:lpstr>
      <vt:lpstr>GITT &amp; NON-CONSTANT CURRENT TESTS</vt:lpstr>
      <vt:lpstr>REFERENCES</vt:lpstr>
      <vt:lpstr>THANK YOU FOR LISTENING &amp; WELCOME ANY QUESTIONS !!!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Sugunan, Dharshannan</dc:creator>
  <cp:lastModifiedBy>Sugunan, Dharshannan</cp:lastModifiedBy>
  <cp:revision>45</cp:revision>
  <dcterms:created xsi:type="dcterms:W3CDTF">2024-06-06T16:10:45Z</dcterms:created>
  <dcterms:modified xsi:type="dcterms:W3CDTF">2024-06-09T14:10:14Z</dcterms:modified>
</cp:coreProperties>
</file>